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891" r:id="rId1"/>
  </p:sldMasterIdLst>
  <p:notesMasterIdLst>
    <p:notesMasterId r:id="rId42"/>
  </p:notesMasterIdLst>
  <p:handoutMasterIdLst>
    <p:handoutMasterId r:id="rId43"/>
  </p:handoutMasterIdLst>
  <p:sldIdLst>
    <p:sldId id="318" r:id="rId2"/>
    <p:sldId id="344" r:id="rId3"/>
    <p:sldId id="347" r:id="rId4"/>
    <p:sldId id="346" r:id="rId5"/>
    <p:sldId id="353" r:id="rId6"/>
    <p:sldId id="358" r:id="rId7"/>
    <p:sldId id="348" r:id="rId8"/>
    <p:sldId id="351" r:id="rId9"/>
    <p:sldId id="357" r:id="rId10"/>
    <p:sldId id="331" r:id="rId11"/>
    <p:sldId id="324" r:id="rId12"/>
    <p:sldId id="334" r:id="rId13"/>
    <p:sldId id="359" r:id="rId14"/>
    <p:sldId id="341" r:id="rId15"/>
    <p:sldId id="342" r:id="rId16"/>
    <p:sldId id="373" r:id="rId17"/>
    <p:sldId id="360" r:id="rId18"/>
    <p:sldId id="374" r:id="rId19"/>
    <p:sldId id="371" r:id="rId20"/>
    <p:sldId id="372" r:id="rId21"/>
    <p:sldId id="337" r:id="rId22"/>
    <p:sldId id="338" r:id="rId23"/>
    <p:sldId id="361" r:id="rId24"/>
    <p:sldId id="332" r:id="rId25"/>
    <p:sldId id="335" r:id="rId26"/>
    <p:sldId id="375" r:id="rId27"/>
    <p:sldId id="364" r:id="rId28"/>
    <p:sldId id="376" r:id="rId29"/>
    <p:sldId id="339" r:id="rId30"/>
    <p:sldId id="340" r:id="rId31"/>
    <p:sldId id="377" r:id="rId32"/>
    <p:sldId id="343" r:id="rId33"/>
    <p:sldId id="378" r:id="rId34"/>
    <p:sldId id="355" r:id="rId35"/>
    <p:sldId id="368" r:id="rId36"/>
    <p:sldId id="367" r:id="rId37"/>
    <p:sldId id="325" r:id="rId38"/>
    <p:sldId id="369" r:id="rId39"/>
    <p:sldId id="336" r:id="rId40"/>
    <p:sldId id="354" r:id="rId41"/>
  </p:sldIdLst>
  <p:sldSz cx="12192000" cy="6858000"/>
  <p:notesSz cx="6858000" cy="9144000"/>
  <p:embeddedFontLst>
    <p:embeddedFont>
      <p:font typeface="Avenir Next LT Pro" panose="020B0504020202020204" pitchFamily="34" charset="0"/>
      <p:regular r:id="rId44"/>
      <p:bold r:id="rId45"/>
      <p:italic r:id="rId46"/>
      <p:boldItalic r:id="rId47"/>
    </p:embeddedFont>
    <p:embeddedFont>
      <p:font typeface="Calibri" panose="020F0502020204030204" pitchFamily="34" charset="0"/>
      <p:regular r:id="rId48"/>
      <p:bold r:id="rId49"/>
      <p:italic r:id="rId50"/>
      <p:boldItalic r:id="rId51"/>
    </p:embeddedFont>
    <p:embeddedFont>
      <p:font typeface="Open Sans" panose="00000500000000000000" pitchFamily="2" charset="0"/>
      <p:regular r:id="rId52"/>
      <p:bold r:id="rId53"/>
      <p:italic r:id="rId54"/>
      <p:boldItalic r:id="rId55"/>
    </p:embeddedFont>
    <p:embeddedFont>
      <p:font typeface="Segoe UI" panose="020B0502040204020203" pitchFamily="34" charset="0"/>
      <p:regular r:id="rId56"/>
      <p:bold r:id="rId57"/>
      <p:italic r:id="rId58"/>
      <p:boldItalic r:id="rId59"/>
    </p:embeddedFont>
  </p:embeddedFontLst>
  <p:defaultTextStyle>
    <a:defPPr>
      <a:defRPr lang="de-DE"/>
    </a:defPPr>
    <a:lvl1pPr marL="0" algn="l" defTabSz="822960" rtl="0" eaLnBrk="1" latinLnBrk="0" hangingPunct="1">
      <a:defRPr sz="1620" kern="1200">
        <a:solidFill>
          <a:schemeClr val="tx1"/>
        </a:solidFill>
        <a:latin typeface="+mn-lt"/>
        <a:ea typeface="+mn-ea"/>
        <a:cs typeface="+mn-cs"/>
      </a:defRPr>
    </a:lvl1pPr>
    <a:lvl2pPr marL="411480" algn="l" defTabSz="822960" rtl="0" eaLnBrk="1" latinLnBrk="0" hangingPunct="1">
      <a:defRPr sz="1620" kern="1200">
        <a:solidFill>
          <a:schemeClr val="tx1"/>
        </a:solidFill>
        <a:latin typeface="+mn-lt"/>
        <a:ea typeface="+mn-ea"/>
        <a:cs typeface="+mn-cs"/>
      </a:defRPr>
    </a:lvl2pPr>
    <a:lvl3pPr marL="822960" algn="l" defTabSz="822960" rtl="0" eaLnBrk="1" latinLnBrk="0" hangingPunct="1">
      <a:defRPr sz="1620" kern="1200">
        <a:solidFill>
          <a:schemeClr val="tx1"/>
        </a:solidFill>
        <a:latin typeface="+mn-lt"/>
        <a:ea typeface="+mn-ea"/>
        <a:cs typeface="+mn-cs"/>
      </a:defRPr>
    </a:lvl3pPr>
    <a:lvl4pPr marL="1234440" algn="l" defTabSz="822960" rtl="0" eaLnBrk="1" latinLnBrk="0" hangingPunct="1">
      <a:defRPr sz="1620" kern="1200">
        <a:solidFill>
          <a:schemeClr val="tx1"/>
        </a:solidFill>
        <a:latin typeface="+mn-lt"/>
        <a:ea typeface="+mn-ea"/>
        <a:cs typeface="+mn-cs"/>
      </a:defRPr>
    </a:lvl4pPr>
    <a:lvl5pPr marL="1645920" algn="l" defTabSz="822960" rtl="0" eaLnBrk="1" latinLnBrk="0" hangingPunct="1">
      <a:defRPr sz="1620" kern="1200">
        <a:solidFill>
          <a:schemeClr val="tx1"/>
        </a:solidFill>
        <a:latin typeface="+mn-lt"/>
        <a:ea typeface="+mn-ea"/>
        <a:cs typeface="+mn-cs"/>
      </a:defRPr>
    </a:lvl5pPr>
    <a:lvl6pPr marL="2057400" algn="l" defTabSz="822960" rtl="0" eaLnBrk="1" latinLnBrk="0" hangingPunct="1">
      <a:defRPr sz="1620" kern="1200">
        <a:solidFill>
          <a:schemeClr val="tx1"/>
        </a:solidFill>
        <a:latin typeface="+mn-lt"/>
        <a:ea typeface="+mn-ea"/>
        <a:cs typeface="+mn-cs"/>
      </a:defRPr>
    </a:lvl6pPr>
    <a:lvl7pPr marL="2468880" algn="l" defTabSz="822960" rtl="0" eaLnBrk="1" latinLnBrk="0" hangingPunct="1">
      <a:defRPr sz="1620" kern="1200">
        <a:solidFill>
          <a:schemeClr val="tx1"/>
        </a:solidFill>
        <a:latin typeface="+mn-lt"/>
        <a:ea typeface="+mn-ea"/>
        <a:cs typeface="+mn-cs"/>
      </a:defRPr>
    </a:lvl7pPr>
    <a:lvl8pPr marL="2880360" algn="l" defTabSz="822960" rtl="0" eaLnBrk="1" latinLnBrk="0" hangingPunct="1">
      <a:defRPr sz="1620" kern="1200">
        <a:solidFill>
          <a:schemeClr val="tx1"/>
        </a:solidFill>
        <a:latin typeface="+mn-lt"/>
        <a:ea typeface="+mn-ea"/>
        <a:cs typeface="+mn-cs"/>
      </a:defRPr>
    </a:lvl8pPr>
    <a:lvl9pPr marL="3291840" algn="l" defTabSz="822960" rtl="0" eaLnBrk="1" latinLnBrk="0" hangingPunct="1">
      <a:defRPr sz="162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nöfel,Anja" initials="K" lastIdx="10" clrIdx="0">
    <p:extLst>
      <p:ext uri="{19B8F6BF-5375-455C-9EA6-DF929625EA0E}">
        <p15:presenceInfo xmlns:p15="http://schemas.microsoft.com/office/powerpoint/2012/main" userId="S-1-5-21-1982228756-150042506-1537001085-1885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263B6"/>
    <a:srgbClr val="5DB55F"/>
    <a:srgbClr val="D0DD48"/>
    <a:srgbClr val="18AEF0"/>
    <a:srgbClr val="E58812"/>
    <a:srgbClr val="E68A16"/>
    <a:srgbClr val="E69D41"/>
    <a:srgbClr val="CD5515"/>
    <a:srgbClr val="F6C010"/>
    <a:srgbClr val="5CB45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ittlere Formatvorlage 2 - Akz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ittlere Formatvorlage 2 - Akz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ittlere Formatvorlage 2 - Akz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ittlere Formatvorlage 2 - Akz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ittlere Formatvorlage 2 - Akz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Mittlere Formatvorlag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8FB837D-C827-4EFA-A057-4D05807E0F7C}" styleName="Designformatvorlage 1 - Akz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8D230F3-CF80-4859-8CE7-A43EE81993B5}" styleName="Helle Formatvorlage 1 - Akz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D113A9D2-9D6B-4929-AA2D-F23B5EE8CBE7}" styleName="Designformatvorlage 2 - Akz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C2FFA5D-87B4-456A-9821-1D502468CF0F}" styleName="Designformatvorlage 1 - Akz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F1AB2-1976-4502-BF36-3FF5EA218861}" styleName="Mittlere Formatvorlage 4 - Akz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125E5076-3810-47DD-B79F-674D7AD40C01}" styleName="Dunkle Formatvorlage 1 - Akz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D5ABB26-0587-4C30-8999-92F81FD0307C}" styleName="Keine Formatvorlage, kei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Helle Formatvorlage 1 - Akz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Helle Formatvorlage 2 - Akz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858" autoAdjust="0"/>
    <p:restoredTop sz="94660"/>
  </p:normalViewPr>
  <p:slideViewPr>
    <p:cSldViewPr snapToGrid="0" snapToObjects="1">
      <p:cViewPr varScale="1">
        <p:scale>
          <a:sx n="84" d="100"/>
          <a:sy n="84" d="100"/>
        </p:scale>
        <p:origin x="10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font" Target="fonts/font4.fntdata"/><Relationship Id="rId50" Type="http://schemas.openxmlformats.org/officeDocument/2006/relationships/font" Target="fonts/font7.fntdata"/><Relationship Id="rId55" Type="http://schemas.openxmlformats.org/officeDocument/2006/relationships/font" Target="fonts/font12.fntdata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2.fntdata"/><Relationship Id="rId53" Type="http://schemas.openxmlformats.org/officeDocument/2006/relationships/font" Target="fonts/font10.fntdata"/><Relationship Id="rId58" Type="http://schemas.openxmlformats.org/officeDocument/2006/relationships/font" Target="fonts/font15.fntdata"/><Relationship Id="rId5" Type="http://schemas.openxmlformats.org/officeDocument/2006/relationships/slide" Target="slides/slide4.xml"/><Relationship Id="rId61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handoutMaster" Target="handoutMasters/handoutMaster1.xml"/><Relationship Id="rId48" Type="http://schemas.openxmlformats.org/officeDocument/2006/relationships/font" Target="fonts/font5.fntdata"/><Relationship Id="rId56" Type="http://schemas.openxmlformats.org/officeDocument/2006/relationships/font" Target="fonts/font13.fntdata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font" Target="fonts/font8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3.fntdata"/><Relationship Id="rId59" Type="http://schemas.openxmlformats.org/officeDocument/2006/relationships/font" Target="fonts/font16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11.fntdata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6.fntdata"/><Relationship Id="rId57" Type="http://schemas.openxmlformats.org/officeDocument/2006/relationships/font" Target="fonts/font14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font" Target="fonts/font1.fntdata"/><Relationship Id="rId52" Type="http://schemas.openxmlformats.org/officeDocument/2006/relationships/font" Target="fonts/font9.fntdata"/><Relationship Id="rId6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tudresdende-my.sharepoint.com/personal/s8694901_tu-dresden_de/Documents/Microsoft%20Teams-Chatdateien/hochrechnung_linear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https://tudresdende-my.sharepoint.com/personal/s8694901_tu-dresden_de/Documents/Microsoft%20Teams-Chatdateien/hochrechnung_linear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Tabelle1!$G$1</c:f>
              <c:strCache>
                <c:ptCount val="1"/>
                <c:pt idx="0">
                  <c:v>SR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linear"/>
            <c:intercept val="0"/>
            <c:dispRSqr val="1"/>
            <c:dispEq val="1"/>
            <c:trendlineLbl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900" b="0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venir Next LT Pro" panose="020B0504020202020204" pitchFamily="34" charset="0"/>
                      <a:ea typeface="+mn-ea"/>
                      <a:cs typeface="+mn-cs"/>
                    </a:defRPr>
                  </a:pPr>
                  <a:endParaRPr lang="de-DE"/>
                </a:p>
              </c:txPr>
            </c:trendlineLbl>
          </c:trendline>
          <c:xVal>
            <c:numRef>
              <c:f>Tabelle1!$B$2:$B$7</c:f>
              <c:numCache>
                <c:formatCode>General</c:formatCode>
                <c:ptCount val="6"/>
                <c:pt idx="0">
                  <c:v>1881</c:v>
                </c:pt>
                <c:pt idx="1">
                  <c:v>2579</c:v>
                </c:pt>
                <c:pt idx="2">
                  <c:v>2520</c:v>
                </c:pt>
                <c:pt idx="3">
                  <c:v>4256</c:v>
                </c:pt>
                <c:pt idx="4">
                  <c:v>2934</c:v>
                </c:pt>
                <c:pt idx="5">
                  <c:v>1016</c:v>
                </c:pt>
              </c:numCache>
            </c:numRef>
          </c:xVal>
          <c:yVal>
            <c:numRef>
              <c:f>Tabelle1!$G$2:$G$7</c:f>
              <c:numCache>
                <c:formatCode>General</c:formatCode>
                <c:ptCount val="6"/>
                <c:pt idx="0">
                  <c:v>871</c:v>
                </c:pt>
                <c:pt idx="1">
                  <c:v>3035</c:v>
                </c:pt>
                <c:pt idx="2">
                  <c:v>1116</c:v>
                </c:pt>
                <c:pt idx="3">
                  <c:v>1807</c:v>
                </c:pt>
                <c:pt idx="4">
                  <c:v>1197</c:v>
                </c:pt>
                <c:pt idx="5">
                  <c:v>463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A19C-444D-954C-A2D1B4ECC9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53705279"/>
        <c:axId val="853707359"/>
      </c:scatterChart>
      <c:valAx>
        <c:axId val="85370527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venir Next LT Pro" panose="020B0504020202020204" pitchFamily="34" charset="0"/>
                    <a:ea typeface="+mn-ea"/>
                    <a:cs typeface="+mn-cs"/>
                  </a:defRPr>
                </a:pPr>
                <a:r>
                  <a:rPr lang="de-DE" sz="1100"/>
                  <a:t>Tatsächliche mittlere Anzahl an Radfahrenden je 24h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1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venir Next LT Pro" panose="020B0504020202020204" pitchFamily="34" charset="0"/>
                  <a:ea typeface="+mn-ea"/>
                  <a:cs typeface="+mn-cs"/>
                </a:defRPr>
              </a:pPr>
              <a:endParaRPr lang="de-DE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venir Next LT Pro" panose="020B0504020202020204" pitchFamily="34" charset="0"/>
                <a:ea typeface="+mn-ea"/>
                <a:cs typeface="+mn-cs"/>
              </a:defRPr>
            </a:pPr>
            <a:endParaRPr lang="de-DE"/>
          </a:p>
        </c:txPr>
        <c:crossAx val="853707359"/>
        <c:crosses val="autoZero"/>
        <c:crossBetween val="midCat"/>
      </c:valAx>
      <c:valAx>
        <c:axId val="85370735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venir Next LT Pro" panose="020B0504020202020204" pitchFamily="34" charset="0"/>
                    <a:ea typeface="+mn-ea"/>
                    <a:cs typeface="+mn-cs"/>
                  </a:defRPr>
                </a:pPr>
                <a:r>
                  <a:rPr lang="de-DE" sz="1200"/>
                  <a:t>Mittlere Anzahl an Radfahrenden je 24h aus Stadtradeln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venir Next LT Pro" panose="020B0504020202020204" pitchFamily="34" charset="0"/>
                  <a:ea typeface="+mn-ea"/>
                  <a:cs typeface="+mn-cs"/>
                </a:defRPr>
              </a:pPr>
              <a:endParaRPr lang="de-DE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venir Next LT Pro" panose="020B0504020202020204" pitchFamily="34" charset="0"/>
                <a:ea typeface="+mn-ea"/>
                <a:cs typeface="+mn-cs"/>
              </a:defRPr>
            </a:pPr>
            <a:endParaRPr lang="de-DE"/>
          </a:p>
        </c:txPr>
        <c:crossAx val="853705279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Avenir Next LT Pro" panose="020B0504020202020204" pitchFamily="34" charset="0"/>
        </a:defRPr>
      </a:pPr>
      <a:endParaRPr lang="de-DE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Tabelle1!$G$1</c:f>
              <c:strCache>
                <c:ptCount val="1"/>
                <c:pt idx="0">
                  <c:v>SR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linear"/>
            <c:intercept val="0"/>
            <c:dispRSqr val="1"/>
            <c:dispEq val="1"/>
            <c:trendlineLbl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900" b="0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venir Next LT Pro" panose="020B0504020202020204" pitchFamily="34" charset="0"/>
                      <a:ea typeface="+mn-ea"/>
                      <a:cs typeface="+mn-cs"/>
                    </a:defRPr>
                  </a:pPr>
                  <a:endParaRPr lang="de-DE"/>
                </a:p>
              </c:txPr>
            </c:trendlineLbl>
          </c:trendline>
          <c:xVal>
            <c:numRef>
              <c:f>Tabelle1!$B$2:$B$7</c:f>
              <c:numCache>
                <c:formatCode>General</c:formatCode>
                <c:ptCount val="6"/>
                <c:pt idx="0">
                  <c:v>1881</c:v>
                </c:pt>
                <c:pt idx="1">
                  <c:v>2579</c:v>
                </c:pt>
                <c:pt idx="2">
                  <c:v>2520</c:v>
                </c:pt>
                <c:pt idx="3">
                  <c:v>4256</c:v>
                </c:pt>
                <c:pt idx="4">
                  <c:v>2934</c:v>
                </c:pt>
                <c:pt idx="5">
                  <c:v>1016</c:v>
                </c:pt>
              </c:numCache>
            </c:numRef>
          </c:xVal>
          <c:yVal>
            <c:numRef>
              <c:f>Tabelle1!$G$2:$G$7</c:f>
              <c:numCache>
                <c:formatCode>General</c:formatCode>
                <c:ptCount val="6"/>
                <c:pt idx="0">
                  <c:v>871</c:v>
                </c:pt>
                <c:pt idx="1">
                  <c:v>3035</c:v>
                </c:pt>
                <c:pt idx="2">
                  <c:v>1116</c:v>
                </c:pt>
                <c:pt idx="3">
                  <c:v>1807</c:v>
                </c:pt>
                <c:pt idx="4">
                  <c:v>1197</c:v>
                </c:pt>
                <c:pt idx="5">
                  <c:v>463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A19C-444D-954C-A2D1B4ECC9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53705279"/>
        <c:axId val="853707359"/>
      </c:scatterChart>
      <c:valAx>
        <c:axId val="85370527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venir Next LT Pro" panose="020B0504020202020204" pitchFamily="34" charset="0"/>
                    <a:ea typeface="+mn-ea"/>
                    <a:cs typeface="+mn-cs"/>
                  </a:defRPr>
                </a:pPr>
                <a:r>
                  <a:rPr lang="de-DE" sz="1100"/>
                  <a:t>Tatsächliche mittlere Anzahl an Radfahrenden je 24h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1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venir Next LT Pro" panose="020B0504020202020204" pitchFamily="34" charset="0"/>
                  <a:ea typeface="+mn-ea"/>
                  <a:cs typeface="+mn-cs"/>
                </a:defRPr>
              </a:pPr>
              <a:endParaRPr lang="de-DE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venir Next LT Pro" panose="020B0504020202020204" pitchFamily="34" charset="0"/>
                <a:ea typeface="+mn-ea"/>
                <a:cs typeface="+mn-cs"/>
              </a:defRPr>
            </a:pPr>
            <a:endParaRPr lang="de-DE"/>
          </a:p>
        </c:txPr>
        <c:crossAx val="853707359"/>
        <c:crosses val="autoZero"/>
        <c:crossBetween val="midCat"/>
      </c:valAx>
      <c:valAx>
        <c:axId val="85370735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venir Next LT Pro" panose="020B0504020202020204" pitchFamily="34" charset="0"/>
                    <a:ea typeface="+mn-ea"/>
                    <a:cs typeface="+mn-cs"/>
                  </a:defRPr>
                </a:pPr>
                <a:r>
                  <a:rPr lang="de-DE" sz="1200"/>
                  <a:t>Mittlere Anzahl an Radfahrenden je 24h aus Stadtradeln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venir Next LT Pro" panose="020B0504020202020204" pitchFamily="34" charset="0"/>
                  <a:ea typeface="+mn-ea"/>
                  <a:cs typeface="+mn-cs"/>
                </a:defRPr>
              </a:pPr>
              <a:endParaRPr lang="de-DE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venir Next LT Pro" panose="020B0504020202020204" pitchFamily="34" charset="0"/>
                <a:ea typeface="+mn-ea"/>
                <a:cs typeface="+mn-cs"/>
              </a:defRPr>
            </a:pPr>
            <a:endParaRPr lang="de-DE"/>
          </a:p>
        </c:txPr>
        <c:crossAx val="853705279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Avenir Next LT Pro" panose="020B0504020202020204" pitchFamily="34" charset="0"/>
        </a:defRPr>
      </a:pPr>
      <a:endParaRPr lang="de-D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AC6211-610F-44E5-BF19-D3CDF6EDD281}" type="datetimeFigureOut">
              <a:rPr lang="de-DE" smtClean="0"/>
              <a:t>13.01.2025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D61AA8-FB04-42D1-9939-D1A1356F8086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4315604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7435D3-23A6-45D3-8DFA-7317DC1E7A64}" type="datetimeFigureOut">
              <a:rPr lang="de-DE" smtClean="0"/>
              <a:t>13.01.2025</a:t>
            </a:fld>
            <a:endParaRPr lang="de-DE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69AC09-DF60-43F4-96BF-67D4D9A74094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3318259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el und ein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6" name="Inhaltsplatzhalter 5"/>
          <p:cNvSpPr>
            <a:spLocks noGrp="1"/>
          </p:cNvSpPr>
          <p:nvPr>
            <p:ph sz="quarter" idx="10"/>
          </p:nvPr>
        </p:nvSpPr>
        <p:spPr>
          <a:xfrm>
            <a:off x="874711" y="1484313"/>
            <a:ext cx="10580688" cy="4344987"/>
          </a:xfrm>
        </p:spPr>
        <p:txBody>
          <a:bodyPr/>
          <a:lstStyle>
            <a:lvl1pPr>
              <a:spcBef>
                <a:spcPts val="1200"/>
              </a:spcBef>
              <a:defRPr/>
            </a:lvl1pPr>
            <a:lvl3pPr>
              <a:spcBef>
                <a:spcPts val="1200"/>
              </a:spcBef>
              <a:defRPr/>
            </a:lvl3pPr>
          </a:lstStyle>
          <a:p>
            <a:pPr lvl="0"/>
            <a:r>
              <a:rPr lang="de-DE"/>
              <a:t>Formatvorlagen des Textmasters bearbeiten</a:t>
            </a:r>
          </a:p>
        </p:txBody>
      </p:sp>
    </p:spTree>
    <p:extLst>
      <p:ext uri="{BB962C8B-B14F-4D97-AF65-F5344CB8AC3E}">
        <p14:creationId xmlns:p14="http://schemas.microsoft.com/office/powerpoint/2010/main" val="38281199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74712" y="346075"/>
            <a:ext cx="10580687" cy="684213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 dirty="0"/>
              <a:t>Das ist eine Überschrift</a:t>
            </a:r>
            <a:br>
              <a:rPr lang="de-DE" dirty="0"/>
            </a:br>
            <a:r>
              <a:rPr lang="de-DE" dirty="0"/>
              <a:t>in zwei Zeilen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74712" y="1481138"/>
            <a:ext cx="10580687" cy="4360861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Erste Textebene</a:t>
            </a:r>
          </a:p>
          <a:p>
            <a:pPr lvl="1"/>
            <a:r>
              <a:rPr lang="de-DE" dirty="0"/>
              <a:t>Zweite Textebene für Aufzählungen</a:t>
            </a:r>
          </a:p>
          <a:p>
            <a:pPr lvl="2"/>
            <a:r>
              <a:rPr lang="de-DE" dirty="0"/>
              <a:t>Dritte Textebene bei viel Text</a:t>
            </a:r>
          </a:p>
          <a:p>
            <a:pPr lvl="3"/>
            <a:r>
              <a:rPr lang="de-DE" dirty="0"/>
              <a:t>Vierte Textebene für Aufzählungen bei viel Text</a:t>
            </a:r>
          </a:p>
          <a:p>
            <a:pPr lvl="4"/>
            <a:r>
              <a:rPr lang="de-DE" dirty="0"/>
              <a:t>Fünfte Ebene (nachfolgend alles 14 </a:t>
            </a:r>
            <a:r>
              <a:rPr lang="de-DE" dirty="0" err="1"/>
              <a:t>pt</a:t>
            </a:r>
            <a:r>
              <a:rPr lang="de-DE" dirty="0"/>
              <a:t>)</a:t>
            </a:r>
          </a:p>
          <a:p>
            <a:pPr lvl="5"/>
            <a:r>
              <a:rPr lang="de-DE" dirty="0"/>
              <a:t>Sechste Textebene für Aufzählungen bei viel Text</a:t>
            </a:r>
          </a:p>
          <a:p>
            <a:pPr lvl="6"/>
            <a:r>
              <a:rPr lang="de-DE" dirty="0"/>
              <a:t>Siebte Textebene für Aufzählungen bei viel Text</a:t>
            </a:r>
          </a:p>
          <a:p>
            <a:pPr lvl="7"/>
            <a:r>
              <a:rPr lang="de-DE" dirty="0"/>
              <a:t>Achte Textebene für Aufzählungen bei viel Text</a:t>
            </a:r>
          </a:p>
          <a:p>
            <a:pPr lvl="8"/>
            <a:r>
              <a:rPr lang="de-DE" dirty="0"/>
              <a:t>Neunte Textebene für Aufzählungen bei viel Text</a:t>
            </a:r>
          </a:p>
          <a:p>
            <a:pPr lvl="5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89890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4" r:id="rId1"/>
  </p:sldLayoutIdLst>
  <p:hf hdr="0" ftr="0" dt="0"/>
  <p:txStyles>
    <p:titleStyle>
      <a:lvl1pPr algn="l" defTabSz="914269" rtl="0" eaLnBrk="1" latinLnBrk="0" hangingPunct="1">
        <a:spcBef>
          <a:spcPct val="0"/>
        </a:spcBef>
        <a:buNone/>
        <a:defRPr sz="2400" b="1" kern="120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269" rtl="0" eaLnBrk="1" latinLnBrk="0" hangingPunct="1">
        <a:spcBef>
          <a:spcPts val="0"/>
        </a:spcBef>
        <a:spcAft>
          <a:spcPts val="600"/>
        </a:spcAft>
        <a:buFont typeface="Arial" panose="020B0604020202020204" pitchFamily="34" charset="0"/>
        <a:buNone/>
        <a:defRPr sz="1600" b="1" kern="120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269" rtl="0" eaLnBrk="1" latinLnBrk="0" hangingPunct="1">
        <a:spcBef>
          <a:spcPts val="0"/>
        </a:spcBef>
        <a:spcAft>
          <a:spcPts val="600"/>
        </a:spcAft>
        <a:buFont typeface="Open Sans" panose="020B0606030504020204" pitchFamily="34" charset="0"/>
        <a:buNone/>
        <a:defRPr sz="16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252000" indent="-252000" algn="l" defTabSz="914269" rtl="0" eaLnBrk="1" latinLnBrk="0" hangingPunct="1"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252000" indent="-144000" algn="l" defTabSz="914269" rtl="0" eaLnBrk="1" latinLnBrk="0" hangingPunct="1">
        <a:spcBef>
          <a:spcPts val="0"/>
        </a:spcBef>
        <a:buFont typeface="Open Sans" panose="020B0606030504020204" pitchFamily="34" charset="0"/>
        <a:buChar char="–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0" indent="0" algn="l" defTabSz="914269" rtl="0" eaLnBrk="1" latinLnBrk="0" hangingPunct="1">
        <a:spcBef>
          <a:spcPts val="600"/>
        </a:spcBef>
        <a:spcAft>
          <a:spcPts val="0"/>
        </a:spcAft>
        <a:buFont typeface="Symbol" panose="05050102010706020507" pitchFamily="18" charset="2"/>
        <a:buNone/>
        <a:defRPr sz="1400" b="1" kern="1200" baseline="0">
          <a:solidFill>
            <a:schemeClr val="accent1"/>
          </a:solidFill>
          <a:latin typeface="+mn-lt"/>
          <a:ea typeface="+mn-ea"/>
          <a:cs typeface="+mn-cs"/>
        </a:defRPr>
      </a:lvl5pPr>
      <a:lvl6pPr marL="0" marR="0" indent="0" algn="l" defTabSz="914269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Tx/>
        <a:buSzTx/>
        <a:buFont typeface="Arial" panose="020B0604020202020204" pitchFamily="34" charset="0"/>
        <a:buNone/>
        <a:tabLst/>
        <a:defRPr sz="1400" b="0" kern="1200">
          <a:solidFill>
            <a:schemeClr val="accent1"/>
          </a:solidFill>
          <a:latin typeface="+mn-lt"/>
          <a:ea typeface="+mn-ea"/>
          <a:cs typeface="+mn-cs"/>
        </a:defRPr>
      </a:lvl6pPr>
      <a:lvl7pPr marL="252000" marR="0" indent="-252000" algn="l" defTabSz="914269" rtl="0" eaLnBrk="1" fontAlgn="auto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 typeface="Arial" panose="020B0604020202020204" pitchFamily="34" charset="0"/>
        <a:buChar char="—"/>
        <a:tabLst/>
        <a:defRPr lang="de-DE" sz="1400" kern="1200" dirty="0" smtClean="0">
          <a:solidFill>
            <a:schemeClr val="accent1"/>
          </a:solidFill>
          <a:latin typeface="+mn-lt"/>
          <a:ea typeface="+mn-ea"/>
          <a:cs typeface="+mn-cs"/>
        </a:defRPr>
      </a:lvl7pPr>
      <a:lvl8pPr marL="252000" marR="0" indent="-144000" algn="l" defTabSz="914269" rtl="0" eaLnBrk="1" fontAlgn="auto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 typeface="Open Sans" panose="020B0606030504020204" pitchFamily="34" charset="0"/>
        <a:buChar char="–"/>
        <a:tabLst/>
        <a:defRPr sz="14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396000" marR="0" indent="-144000" algn="l" defTabSz="914269" rtl="0" eaLnBrk="1" fontAlgn="auto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 typeface="Wingdings" panose="05000000000000000000" pitchFamily="2" charset="2"/>
        <a:buChar char="§"/>
        <a:tabLst/>
        <a:defRPr sz="14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2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35" algn="l" defTabSz="9142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69" algn="l" defTabSz="9142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02" algn="l" defTabSz="9142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34" algn="l" defTabSz="9142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70" algn="l" defTabSz="9142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803" algn="l" defTabSz="9142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936" algn="l" defTabSz="9142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070" algn="l" defTabSz="9142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6" pos="992">
          <p15:clr>
            <a:srgbClr val="F26B43"/>
          </p15:clr>
        </p15:guide>
        <p15:guide id="7" pos="1120">
          <p15:clr>
            <a:srgbClr val="F26B43"/>
          </p15:clr>
        </p15:guide>
        <p15:guide id="8" pos="1676">
          <p15:clr>
            <a:srgbClr val="F26B43"/>
          </p15:clr>
        </p15:guide>
        <p15:guide id="9" pos="1556">
          <p15:clr>
            <a:srgbClr val="F26B43"/>
          </p15:clr>
        </p15:guide>
        <p15:guide id="10" pos="2252">
          <p15:clr>
            <a:srgbClr val="F26B43"/>
          </p15:clr>
        </p15:guide>
        <p15:guide id="11" pos="2128">
          <p15:clr>
            <a:srgbClr val="F26B43"/>
          </p15:clr>
        </p15:guide>
        <p15:guide id="16" pos="3824">
          <p15:clr>
            <a:srgbClr val="F26B43"/>
          </p15:clr>
        </p15:guide>
        <p15:guide id="17" pos="3948">
          <p15:clr>
            <a:srgbClr val="F26B43"/>
          </p15:clr>
        </p15:guide>
        <p15:guide id="20" pos="4384">
          <p15:clr>
            <a:srgbClr val="F26B43"/>
          </p15:clr>
        </p15:guide>
        <p15:guide id="21" pos="4508">
          <p15:clr>
            <a:srgbClr val="F26B43"/>
          </p15:clr>
        </p15:guide>
        <p15:guide id="22" pos="6788" userDrawn="1">
          <p15:clr>
            <a:srgbClr val="F26B43"/>
          </p15:clr>
        </p15:guide>
        <p15:guide id="23" pos="6656">
          <p15:clr>
            <a:srgbClr val="F26B43"/>
          </p15:clr>
        </p15:guide>
        <p15:guide id="24" pos="4960">
          <p15:clr>
            <a:srgbClr val="F26B43"/>
          </p15:clr>
        </p15:guide>
        <p15:guide id="25" pos="5084">
          <p15:clr>
            <a:srgbClr val="F26B43"/>
          </p15:clr>
        </p15:guide>
        <p15:guide id="30" orient="horz" pos="538">
          <p15:clr>
            <a:srgbClr val="F26B43"/>
          </p15:clr>
        </p15:guide>
        <p15:guide id="31" pos="551">
          <p15:clr>
            <a:srgbClr val="F26B43"/>
          </p15:clr>
        </p15:guide>
        <p15:guide id="39" pos="6085" userDrawn="1">
          <p15:clr>
            <a:srgbClr val="F26B43"/>
          </p15:clr>
        </p15:guide>
        <p15:guide id="40" pos="6199" userDrawn="1">
          <p15:clr>
            <a:srgbClr val="F26B43"/>
          </p15:clr>
        </p15:guide>
        <p15:guide id="41" pos="2692">
          <p15:clr>
            <a:srgbClr val="F26B43"/>
          </p15:clr>
        </p15:guide>
        <p15:guide id="42" pos="2808">
          <p15:clr>
            <a:srgbClr val="F26B43"/>
          </p15:clr>
        </p15:guide>
        <p15:guide id="43" pos="3260">
          <p15:clr>
            <a:srgbClr val="F26B43"/>
          </p15:clr>
        </p15:guide>
        <p15:guide id="44" pos="3380">
          <p15:clr>
            <a:srgbClr val="F26B43"/>
          </p15:clr>
        </p15:guide>
        <p15:guide id="50" pos="5520">
          <p15:clr>
            <a:srgbClr val="F26B43"/>
          </p15:clr>
        </p15:guide>
        <p15:guide id="52" orient="horz" pos="933">
          <p15:clr>
            <a:srgbClr val="F26B43"/>
          </p15:clr>
        </p15:guide>
        <p15:guide id="53" orient="horz" pos="759">
          <p15:clr>
            <a:srgbClr val="F26B43"/>
          </p15:clr>
        </p15:guide>
        <p15:guide id="58" orient="horz" pos="218">
          <p15:clr>
            <a:srgbClr val="F26B43"/>
          </p15:clr>
        </p15:guide>
        <p15:guide id="59" orient="horz" pos="3680">
          <p15:clr>
            <a:srgbClr val="F26B43"/>
          </p15:clr>
        </p15:guide>
        <p15:guide id="60" orient="horz" pos="3861">
          <p15:clr>
            <a:srgbClr val="F26B43"/>
          </p15:clr>
        </p15:guide>
        <p15:guide id="62" orient="horz" pos="2130">
          <p15:clr>
            <a:srgbClr val="F26B43"/>
          </p15:clr>
        </p15:guide>
        <p15:guide id="65" pos="5648">
          <p15:clr>
            <a:srgbClr val="F26B43"/>
          </p15:clr>
        </p15:guide>
        <p15:guide id="66" orient="horz" pos="649">
          <p15:clr>
            <a:srgbClr val="F26B43"/>
          </p15:clr>
        </p15:guide>
        <p15:guide id="67" pos="7216">
          <p15:clr>
            <a:srgbClr val="F26B43"/>
          </p15:clr>
        </p15:guide>
        <p15:guide id="69" orient="horz" pos="3988">
          <p15:clr>
            <a:srgbClr val="F26B43"/>
          </p15:clr>
        </p15:guide>
        <p15:guide id="70" orient="horz" pos="4196">
          <p15:clr>
            <a:srgbClr val="F26B43"/>
          </p15:clr>
        </p15:guide>
        <p15:guide id="71" pos="318">
          <p15:clr>
            <a:srgbClr val="F26B43"/>
          </p15:clr>
        </p15:guide>
        <p15:guide id="72" orient="horz" pos="411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mijndev.openstreetmap.nl/~peewee32/maxspeed/Maxspeed.htm" TargetMode="External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2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hyperlink" Target="https://unfallatlas.statistikportal.de/" TargetMode="Externa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hyperlink" Target="http://www.vision-velo.de/" TargetMode="External"/><Relationship Id="rId7" Type="http://schemas.openxmlformats.org/officeDocument/2006/relationships/image" Target="../media/image45.png"/><Relationship Id="rId12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png"/><Relationship Id="rId11" Type="http://schemas.openxmlformats.org/officeDocument/2006/relationships/image" Target="../media/image3.png"/><Relationship Id="rId5" Type="http://schemas.openxmlformats.org/officeDocument/2006/relationships/image" Target="../media/image43.png"/><Relationship Id="rId10" Type="http://schemas.openxmlformats.org/officeDocument/2006/relationships/image" Target="../media/image2.png"/><Relationship Id="rId4" Type="http://schemas.openxmlformats.org/officeDocument/2006/relationships/image" Target="../media/image42.jpeg"/><Relationship Id="rId9" Type="http://schemas.openxmlformats.org/officeDocument/2006/relationships/image" Target="../media/image4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4F0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>
            <a:extLst>
              <a:ext uri="{FF2B5EF4-FFF2-40B4-BE49-F238E27FC236}">
                <a16:creationId xmlns:a16="http://schemas.microsoft.com/office/drawing/2014/main" id="{F3449A84-4B60-438C-8290-CADD4263874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976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2" name="Titel 1">
            <a:extLst>
              <a:ext uri="{FF2B5EF4-FFF2-40B4-BE49-F238E27FC236}">
                <a16:creationId xmlns:a16="http://schemas.microsoft.com/office/drawing/2014/main" id="{BD6E7236-7363-C9DF-1854-2B2ABC59ABB0}"/>
              </a:ext>
            </a:extLst>
          </p:cNvPr>
          <p:cNvSpPr txBox="1">
            <a:spLocks/>
          </p:cNvSpPr>
          <p:nvPr/>
        </p:nvSpPr>
        <p:spPr>
          <a:xfrm>
            <a:off x="548641" y="4344808"/>
            <a:ext cx="10114176" cy="53553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91440" bIns="4572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de-DE" b="0" dirty="0">
                <a:latin typeface="Avenir Next LT Pro" panose="020B0504020202020204" pitchFamily="34" charset="0"/>
                <a:ea typeface="Artifakt Element Medium" panose="020B0603050000020004" pitchFamily="34" charset="0"/>
                <a:cs typeface="Aharoni" panose="02010803020104030203" pitchFamily="2" charset="-79"/>
              </a:rPr>
              <a:t>Bike 2 School - Umfeldanalyse der Pilotschulen</a:t>
            </a:r>
          </a:p>
        </p:txBody>
      </p:sp>
      <p:cxnSp>
        <p:nvCxnSpPr>
          <p:cNvPr id="4" name="Gerader Verbinder 3">
            <a:extLst>
              <a:ext uri="{FF2B5EF4-FFF2-40B4-BE49-F238E27FC236}">
                <a16:creationId xmlns:a16="http://schemas.microsoft.com/office/drawing/2014/main" id="{89173716-2709-6A94-CA49-7D63526943D6}"/>
              </a:ext>
            </a:extLst>
          </p:cNvPr>
          <p:cNvCxnSpPr/>
          <p:nvPr/>
        </p:nvCxnSpPr>
        <p:spPr>
          <a:xfrm>
            <a:off x="0" y="6415937"/>
            <a:ext cx="12192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Gruppieren 7">
            <a:extLst>
              <a:ext uri="{FF2B5EF4-FFF2-40B4-BE49-F238E27FC236}">
                <a16:creationId xmlns:a16="http://schemas.microsoft.com/office/drawing/2014/main" id="{47358B5F-C6CB-42A0-85C2-A3F3A6164E08}"/>
              </a:ext>
            </a:extLst>
          </p:cNvPr>
          <p:cNvGrpSpPr>
            <a:grpSpLocks noChangeAspect="1"/>
          </p:cNvGrpSpPr>
          <p:nvPr/>
        </p:nvGrpSpPr>
        <p:grpSpPr>
          <a:xfrm>
            <a:off x="470263" y="542134"/>
            <a:ext cx="3152494" cy="415892"/>
            <a:chOff x="766354" y="1592366"/>
            <a:chExt cx="4432663" cy="584778"/>
          </a:xfrm>
        </p:grpSpPr>
        <p:pic>
          <p:nvPicPr>
            <p:cNvPr id="7" name="Grafik 6">
              <a:extLst>
                <a:ext uri="{FF2B5EF4-FFF2-40B4-BE49-F238E27FC236}">
                  <a16:creationId xmlns:a16="http://schemas.microsoft.com/office/drawing/2014/main" id="{31AEF787-A6F7-4523-A993-D241B18CB42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02" t="15068" r="13532" b="58184"/>
            <a:stretch/>
          </p:blipFill>
          <p:spPr>
            <a:xfrm>
              <a:off x="766354" y="1592368"/>
              <a:ext cx="2516777" cy="584776"/>
            </a:xfrm>
            <a:prstGeom prst="rect">
              <a:avLst/>
            </a:prstGeom>
          </p:spPr>
        </p:pic>
        <p:pic>
          <p:nvPicPr>
            <p:cNvPr id="10" name="Grafik 9">
              <a:extLst>
                <a:ext uri="{FF2B5EF4-FFF2-40B4-BE49-F238E27FC236}">
                  <a16:creationId xmlns:a16="http://schemas.microsoft.com/office/drawing/2014/main" id="{4B5A35DE-07A4-4666-953E-77CF78E0B3F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463" t="49319" r="24641" b="23933"/>
            <a:stretch/>
          </p:blipFill>
          <p:spPr>
            <a:xfrm>
              <a:off x="3283131" y="1592366"/>
              <a:ext cx="1915886" cy="584777"/>
            </a:xfrm>
            <a:prstGeom prst="rect">
              <a:avLst/>
            </a:prstGeom>
          </p:spPr>
        </p:pic>
      </p:grpSp>
      <p:sp>
        <p:nvSpPr>
          <p:cNvPr id="9" name="Rechteck 8">
            <a:extLst>
              <a:ext uri="{FF2B5EF4-FFF2-40B4-BE49-F238E27FC236}">
                <a16:creationId xmlns:a16="http://schemas.microsoft.com/office/drawing/2014/main" id="{F3CDF871-CD7F-40C9-B015-E23021C5E122}"/>
              </a:ext>
            </a:extLst>
          </p:cNvPr>
          <p:cNvSpPr/>
          <p:nvPr/>
        </p:nvSpPr>
        <p:spPr>
          <a:xfrm>
            <a:off x="0" y="5922952"/>
            <a:ext cx="12192000" cy="9350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11" name="Grafik 10" descr="Ein Bild, das Grafiken, Screenshot, Kreis, Logo enthält.&#10;&#10;Automatisch generierte Beschreibung">
            <a:extLst>
              <a:ext uri="{FF2B5EF4-FFF2-40B4-BE49-F238E27FC236}">
                <a16:creationId xmlns:a16="http://schemas.microsoft.com/office/drawing/2014/main" id="{8777948B-8257-40E4-A9D7-92DA02E14C4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4641" y="5975156"/>
            <a:ext cx="1925176" cy="881562"/>
          </a:xfrm>
          <a:prstGeom prst="rect">
            <a:avLst/>
          </a:prstGeom>
        </p:spPr>
      </p:pic>
      <p:pic>
        <p:nvPicPr>
          <p:cNvPr id="13" name="Grafik 12" descr="Ein Bild, das Schrift, Grafiken, Logo, Grafikdesign enthält.&#10;&#10;Automatisch generierte Beschreibung">
            <a:extLst>
              <a:ext uri="{FF2B5EF4-FFF2-40B4-BE49-F238E27FC236}">
                <a16:creationId xmlns:a16="http://schemas.microsoft.com/office/drawing/2014/main" id="{08E876D6-E811-41D0-93CA-3138746C711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0672" y="6181937"/>
            <a:ext cx="1158194" cy="468000"/>
          </a:xfrm>
          <a:prstGeom prst="rect">
            <a:avLst/>
          </a:prstGeom>
        </p:spPr>
      </p:pic>
      <p:pic>
        <p:nvPicPr>
          <p:cNvPr id="14" name="Grafik 13" descr="Ein Bild, das Text, Screenshot, Schrift, Visitenkarte enthält.&#10;&#10;Automatisch generierte Beschreibung">
            <a:extLst>
              <a:ext uri="{FF2B5EF4-FFF2-40B4-BE49-F238E27FC236}">
                <a16:creationId xmlns:a16="http://schemas.microsoft.com/office/drawing/2014/main" id="{DA7D8273-077D-4037-9422-A39697FE0CF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5255" y="6001937"/>
            <a:ext cx="811440" cy="8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16379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7951F153-5BFC-44B0-A455-12FFE736546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9" t="17460" b="14539"/>
          <a:stretch/>
        </p:blipFill>
        <p:spPr>
          <a:xfrm>
            <a:off x="0" y="1272909"/>
            <a:ext cx="12192000" cy="4779548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29E42BA2-0A4F-481E-84C9-AFA052EA7A67}"/>
              </a:ext>
            </a:extLst>
          </p:cNvPr>
          <p:cNvSpPr/>
          <p:nvPr/>
        </p:nvSpPr>
        <p:spPr>
          <a:xfrm>
            <a:off x="333375" y="1104900"/>
            <a:ext cx="4533900" cy="51967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6" name="Titel 1">
            <a:extLst>
              <a:ext uri="{FF2B5EF4-FFF2-40B4-BE49-F238E27FC236}">
                <a16:creationId xmlns:a16="http://schemas.microsoft.com/office/drawing/2014/main" id="{0A3E063F-754A-40BF-ABD7-61C4064F56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434" y="513183"/>
            <a:ext cx="10810965" cy="684213"/>
          </a:xfrm>
        </p:spPr>
        <p:txBody>
          <a:bodyPr/>
          <a:lstStyle/>
          <a:p>
            <a:r>
              <a:rPr lang="de-DE" b="0" dirty="0">
                <a:solidFill>
                  <a:schemeClr val="tx1">
                    <a:lumMod val="75000"/>
                    <a:lumOff val="25000"/>
                  </a:schemeClr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Ausgangspunkt</a:t>
            </a:r>
            <a:endParaRPr lang="de-DE" b="0" dirty="0">
              <a:solidFill>
                <a:schemeClr val="bg1">
                  <a:lumMod val="75000"/>
                </a:schemeClr>
              </a:solidFill>
              <a:latin typeface="Avenir Next LT Pro" panose="020B0504020202020204" pitchFamily="34" charset="0"/>
            </a:endParaRP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187294AC-C377-410C-91D3-CADB987DF1DC}"/>
              </a:ext>
            </a:extLst>
          </p:cNvPr>
          <p:cNvSpPr/>
          <p:nvPr/>
        </p:nvSpPr>
        <p:spPr>
          <a:xfrm>
            <a:off x="0" y="6415936"/>
            <a:ext cx="12192000" cy="442064"/>
          </a:xfrm>
          <a:prstGeom prst="rect">
            <a:avLst/>
          </a:prstGeom>
          <a:solidFill>
            <a:srgbClr val="1976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B2A2DBDC-6EC3-47AC-85A6-CC106AF42F16}"/>
              </a:ext>
            </a:extLst>
          </p:cNvPr>
          <p:cNvGrpSpPr>
            <a:grpSpLocks noChangeAspect="1"/>
          </p:cNvGrpSpPr>
          <p:nvPr/>
        </p:nvGrpSpPr>
        <p:grpSpPr>
          <a:xfrm>
            <a:off x="101230" y="6514549"/>
            <a:ext cx="1737095" cy="229166"/>
            <a:chOff x="766354" y="1592366"/>
            <a:chExt cx="4432663" cy="584778"/>
          </a:xfrm>
        </p:grpSpPr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9BF63794-BE40-42FD-92DC-7F1E8CA802F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02" t="15068" r="13532" b="58184"/>
            <a:stretch/>
          </p:blipFill>
          <p:spPr>
            <a:xfrm>
              <a:off x="766354" y="1592368"/>
              <a:ext cx="2516777" cy="584776"/>
            </a:xfrm>
            <a:prstGeom prst="rect">
              <a:avLst/>
            </a:prstGeom>
          </p:spPr>
        </p:pic>
        <p:pic>
          <p:nvPicPr>
            <p:cNvPr id="14" name="Grafik 13">
              <a:extLst>
                <a:ext uri="{FF2B5EF4-FFF2-40B4-BE49-F238E27FC236}">
                  <a16:creationId xmlns:a16="http://schemas.microsoft.com/office/drawing/2014/main" id="{11E4E5CB-CA31-4E48-9562-4633E73AEBE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463" t="49319" r="24641" b="23933"/>
            <a:stretch/>
          </p:blipFill>
          <p:spPr>
            <a:xfrm>
              <a:off x="3283131" y="1592366"/>
              <a:ext cx="1915886" cy="584777"/>
            </a:xfrm>
            <a:prstGeom prst="rect">
              <a:avLst/>
            </a:prstGeom>
          </p:spPr>
        </p:pic>
      </p:grpSp>
      <p:sp>
        <p:nvSpPr>
          <p:cNvPr id="6" name="Freihandform: Form 5">
            <a:extLst>
              <a:ext uri="{FF2B5EF4-FFF2-40B4-BE49-F238E27FC236}">
                <a16:creationId xmlns:a16="http://schemas.microsoft.com/office/drawing/2014/main" id="{49EE7E20-64AC-469A-8CE7-8BF1592E3C65}"/>
              </a:ext>
            </a:extLst>
          </p:cNvPr>
          <p:cNvSpPr/>
          <p:nvPr/>
        </p:nvSpPr>
        <p:spPr>
          <a:xfrm>
            <a:off x="5283994" y="4005263"/>
            <a:ext cx="802481" cy="869156"/>
          </a:xfrm>
          <a:custGeom>
            <a:avLst/>
            <a:gdLst>
              <a:gd name="connsiteX0" fmla="*/ 550069 w 802481"/>
              <a:gd name="connsiteY0" fmla="*/ 71437 h 869156"/>
              <a:gd name="connsiteX1" fmla="*/ 752475 w 802481"/>
              <a:gd name="connsiteY1" fmla="*/ 35718 h 869156"/>
              <a:gd name="connsiteX2" fmla="*/ 797719 w 802481"/>
              <a:gd name="connsiteY2" fmla="*/ 252412 h 869156"/>
              <a:gd name="connsiteX3" fmla="*/ 690562 w 802481"/>
              <a:gd name="connsiteY3" fmla="*/ 271462 h 869156"/>
              <a:gd name="connsiteX4" fmla="*/ 697706 w 802481"/>
              <a:gd name="connsiteY4" fmla="*/ 300037 h 869156"/>
              <a:gd name="connsiteX5" fmla="*/ 723900 w 802481"/>
              <a:gd name="connsiteY5" fmla="*/ 295275 h 869156"/>
              <a:gd name="connsiteX6" fmla="*/ 802481 w 802481"/>
              <a:gd name="connsiteY6" fmla="*/ 719137 h 869156"/>
              <a:gd name="connsiteX7" fmla="*/ 585787 w 802481"/>
              <a:gd name="connsiteY7" fmla="*/ 754856 h 869156"/>
              <a:gd name="connsiteX8" fmla="*/ 519112 w 802481"/>
              <a:gd name="connsiteY8" fmla="*/ 438150 h 869156"/>
              <a:gd name="connsiteX9" fmla="*/ 235744 w 802481"/>
              <a:gd name="connsiteY9" fmla="*/ 485775 h 869156"/>
              <a:gd name="connsiteX10" fmla="*/ 285750 w 802481"/>
              <a:gd name="connsiteY10" fmla="*/ 835818 h 869156"/>
              <a:gd name="connsiteX11" fmla="*/ 83344 w 802481"/>
              <a:gd name="connsiteY11" fmla="*/ 869156 h 869156"/>
              <a:gd name="connsiteX12" fmla="*/ 0 w 802481"/>
              <a:gd name="connsiteY12" fmla="*/ 452437 h 869156"/>
              <a:gd name="connsiteX13" fmla="*/ 119062 w 802481"/>
              <a:gd name="connsiteY13" fmla="*/ 433387 h 869156"/>
              <a:gd name="connsiteX14" fmla="*/ 50006 w 802481"/>
              <a:gd name="connsiteY14" fmla="*/ 38100 h 869156"/>
              <a:gd name="connsiteX15" fmla="*/ 259556 w 802481"/>
              <a:gd name="connsiteY15" fmla="*/ 0 h 869156"/>
              <a:gd name="connsiteX16" fmla="*/ 330994 w 802481"/>
              <a:gd name="connsiteY16" fmla="*/ 376237 h 869156"/>
              <a:gd name="connsiteX17" fmla="*/ 588169 w 802481"/>
              <a:gd name="connsiteY17" fmla="*/ 330993 h 869156"/>
              <a:gd name="connsiteX18" fmla="*/ 550069 w 802481"/>
              <a:gd name="connsiteY18" fmla="*/ 71437 h 869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802481" h="869156">
                <a:moveTo>
                  <a:pt x="550069" y="71437"/>
                </a:moveTo>
                <a:lnTo>
                  <a:pt x="752475" y="35718"/>
                </a:lnTo>
                <a:lnTo>
                  <a:pt x="797719" y="252412"/>
                </a:lnTo>
                <a:lnTo>
                  <a:pt x="690562" y="271462"/>
                </a:lnTo>
                <a:lnTo>
                  <a:pt x="697706" y="300037"/>
                </a:lnTo>
                <a:lnTo>
                  <a:pt x="723900" y="295275"/>
                </a:lnTo>
                <a:lnTo>
                  <a:pt x="802481" y="719137"/>
                </a:lnTo>
                <a:lnTo>
                  <a:pt x="585787" y="754856"/>
                </a:lnTo>
                <a:lnTo>
                  <a:pt x="519112" y="438150"/>
                </a:lnTo>
                <a:lnTo>
                  <a:pt x="235744" y="485775"/>
                </a:lnTo>
                <a:lnTo>
                  <a:pt x="285750" y="835818"/>
                </a:lnTo>
                <a:lnTo>
                  <a:pt x="83344" y="869156"/>
                </a:lnTo>
                <a:lnTo>
                  <a:pt x="0" y="452437"/>
                </a:lnTo>
                <a:lnTo>
                  <a:pt x="119062" y="433387"/>
                </a:lnTo>
                <a:lnTo>
                  <a:pt x="50006" y="38100"/>
                </a:lnTo>
                <a:lnTo>
                  <a:pt x="259556" y="0"/>
                </a:lnTo>
                <a:lnTo>
                  <a:pt x="330994" y="376237"/>
                </a:lnTo>
                <a:lnTo>
                  <a:pt x="588169" y="330993"/>
                </a:lnTo>
                <a:lnTo>
                  <a:pt x="550069" y="71437"/>
                </a:lnTo>
                <a:close/>
              </a:path>
            </a:pathLst>
          </a:custGeom>
          <a:solidFill>
            <a:srgbClr val="FF7C8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5" name="Inhaltsplatzhalter 2">
            <a:extLst>
              <a:ext uri="{FF2B5EF4-FFF2-40B4-BE49-F238E27FC236}">
                <a16:creationId xmlns:a16="http://schemas.microsoft.com/office/drawing/2014/main" id="{D3DB0F7B-3723-49A5-8256-D5E5DF246586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48113" y="1550126"/>
            <a:ext cx="3988955" cy="4279174"/>
          </a:xfrm>
          <a:solidFill>
            <a:schemeClr val="bg1">
              <a:alpha val="65000"/>
            </a:schemeClr>
          </a:solidFill>
        </p:spPr>
        <p:txBody>
          <a:bodyPr/>
          <a:lstStyle/>
          <a:p>
            <a:pPr>
              <a:spcBef>
                <a:spcPts val="600"/>
              </a:spcBef>
            </a:pPr>
            <a:r>
              <a:rPr lang="de-DE" sz="140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Zielstellung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DE" sz="1400" b="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(möglichst) einfach zu analysierende und interpretierbare Kriterien zur Bewertung des Schulumfelds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DE" sz="1400" b="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Indikatoren des Verkehrsangebots und der –nachfrage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DE" sz="1400" b="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Einteilung in drei Bewertungsräume:</a:t>
            </a:r>
          </a:p>
          <a:p>
            <a:pPr marL="537750" lvl="2" indent="-285750">
              <a:spcBef>
                <a:spcPts val="600"/>
              </a:spcBef>
            </a:pPr>
            <a:r>
              <a:rPr lang="de-DE" sz="140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Unmittelbares Schulumfeld (direkt anliegende Straßenzüge)</a:t>
            </a:r>
          </a:p>
          <a:p>
            <a:pPr marL="537750" lvl="2" indent="-285750">
              <a:spcBef>
                <a:spcPts val="600"/>
              </a:spcBef>
            </a:pPr>
            <a:r>
              <a:rPr lang="de-DE" sz="1400" b="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Erweitertes Schulumfeld (Radius 1.000 m)</a:t>
            </a:r>
          </a:p>
          <a:p>
            <a:pPr marL="537750" lvl="2" indent="-285750">
              <a:spcBef>
                <a:spcPts val="600"/>
              </a:spcBef>
            </a:pPr>
            <a:r>
              <a:rPr lang="de-DE" sz="1400" b="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Einzugsgebiet (Radius 5.000 m)</a:t>
            </a:r>
          </a:p>
          <a:p>
            <a:pPr marL="537750" lvl="2" indent="-285750">
              <a:spcBef>
                <a:spcPts val="600"/>
              </a:spcBef>
            </a:pPr>
            <a:endParaRPr lang="de-DE" sz="1400" dirty="0">
              <a:solidFill>
                <a:schemeClr val="tx1"/>
              </a:solidFill>
              <a:latin typeface="Avenir Next LT Pro" panose="020B0504020202020204" pitchFamily="34" charset="0"/>
              <a:cs typeface="Arial" panose="020B0604020202020204" pitchFamily="34" charset="0"/>
            </a:endParaRPr>
          </a:p>
          <a:p>
            <a:pPr lvl="1">
              <a:spcBef>
                <a:spcPts val="600"/>
              </a:spcBef>
            </a:pPr>
            <a:r>
              <a:rPr lang="de-DE" sz="1400" b="1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Beispielhafte Analyse für das Hoffmann-von-Fallersleben-Gymnasium (</a:t>
            </a:r>
            <a:r>
              <a:rPr lang="de-DE" sz="1400" b="1" dirty="0" err="1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HvF</a:t>
            </a:r>
            <a:r>
              <a:rPr lang="de-DE" sz="1400" b="1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) und das Gymnasium Raabschule (RS) in Braunschweig</a:t>
            </a:r>
          </a:p>
          <a:p>
            <a:pPr lvl="2" indent="0">
              <a:spcBef>
                <a:spcPts val="600"/>
              </a:spcBef>
              <a:buNone/>
            </a:pPr>
            <a:endParaRPr lang="de-DE" b="0" dirty="0">
              <a:solidFill>
                <a:schemeClr val="tx1"/>
              </a:solidFill>
              <a:latin typeface="Avenir Next LT Pro" panose="020B0504020202020204" pitchFamily="34" charset="0"/>
              <a:cs typeface="Arial" panose="020B0604020202020204" pitchFamily="34" charset="0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de-DE" b="0" dirty="0">
              <a:solidFill>
                <a:schemeClr val="tx1"/>
              </a:solidFill>
              <a:latin typeface="Avenir Next LT Pro" panose="020B0504020202020204" pitchFamily="34" charset="0"/>
              <a:cs typeface="Arial" panose="020B0604020202020204" pitchFamily="34" charset="0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de-DE" b="0" dirty="0">
              <a:solidFill>
                <a:schemeClr val="tx1"/>
              </a:solidFill>
              <a:latin typeface="Avenir Next LT Pro" panose="020B0504020202020204" pitchFamily="34" charset="0"/>
              <a:cs typeface="Arial" panose="020B0604020202020204" pitchFamily="34" charset="0"/>
            </a:endParaRPr>
          </a:p>
          <a:p>
            <a:pPr marL="285750" lvl="1" indent="-285750">
              <a:buFont typeface="Arial" panose="020B0604020202020204" pitchFamily="34" charset="0"/>
              <a:buChar char="•"/>
            </a:pPr>
            <a:endParaRPr lang="de-DE" dirty="0">
              <a:solidFill>
                <a:schemeClr val="tx1"/>
              </a:solidFill>
              <a:latin typeface="Avenir Next LT Pro" panose="020B0504020202020204" pitchFamily="34" charset="0"/>
            </a:endParaRPr>
          </a:p>
        </p:txBody>
      </p:sp>
      <p:pic>
        <p:nvPicPr>
          <p:cNvPr id="20" name="Grafik 19" descr="Ein Bild, das Grafiken, Screenshot, Kreis, Logo enthält.&#10;&#10;Automatisch generierte Beschreibung">
            <a:extLst>
              <a:ext uri="{FF2B5EF4-FFF2-40B4-BE49-F238E27FC236}">
                <a16:creationId xmlns:a16="http://schemas.microsoft.com/office/drawing/2014/main" id="{B5B37F27-E5DE-4028-95B4-B6FEE9BB26C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6515" y="6406697"/>
            <a:ext cx="1008234" cy="461683"/>
          </a:xfrm>
          <a:prstGeom prst="rect">
            <a:avLst/>
          </a:prstGeom>
        </p:spPr>
      </p:pic>
      <p:pic>
        <p:nvPicPr>
          <p:cNvPr id="21" name="Grafik 20" descr="Ein Bild, das Schrift, Grafiken, Logo, Grafikdesign enthält.&#10;&#10;Automatisch generierte Beschreibung">
            <a:extLst>
              <a:ext uri="{FF2B5EF4-FFF2-40B4-BE49-F238E27FC236}">
                <a16:creationId xmlns:a16="http://schemas.microsoft.com/office/drawing/2014/main" id="{88AD3F7F-0ECB-45AC-864F-E7C2C82D258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0058" y="6506888"/>
            <a:ext cx="643612" cy="260070"/>
          </a:xfrm>
          <a:prstGeom prst="rect">
            <a:avLst/>
          </a:prstGeom>
        </p:spPr>
      </p:pic>
      <p:pic>
        <p:nvPicPr>
          <p:cNvPr id="22" name="Grafik 21" descr="Ein Bild, das Text, Screenshot, Schrift, Visitenkarte enthält.&#10;&#10;Automatisch generierte Beschreibung">
            <a:extLst>
              <a:ext uri="{FF2B5EF4-FFF2-40B4-BE49-F238E27FC236}">
                <a16:creationId xmlns:a16="http://schemas.microsoft.com/office/drawing/2014/main" id="{8F171B90-92C5-4667-9153-4EFB5732691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8974" y="6479229"/>
            <a:ext cx="309080" cy="315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73694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7951F153-5BFC-44B0-A455-12FFE736546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9" t="17460" b="14539"/>
          <a:stretch/>
        </p:blipFill>
        <p:spPr>
          <a:xfrm>
            <a:off x="0" y="1272909"/>
            <a:ext cx="12192000" cy="4779548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29E42BA2-0A4F-481E-84C9-AFA052EA7A67}"/>
              </a:ext>
            </a:extLst>
          </p:cNvPr>
          <p:cNvSpPr/>
          <p:nvPr/>
        </p:nvSpPr>
        <p:spPr>
          <a:xfrm>
            <a:off x="333375" y="1104900"/>
            <a:ext cx="4533900" cy="51967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6" name="Titel 1">
            <a:extLst>
              <a:ext uri="{FF2B5EF4-FFF2-40B4-BE49-F238E27FC236}">
                <a16:creationId xmlns:a16="http://schemas.microsoft.com/office/drawing/2014/main" id="{0A3E063F-754A-40BF-ABD7-61C4064F56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434" y="513183"/>
            <a:ext cx="10810965" cy="684213"/>
          </a:xfrm>
        </p:spPr>
        <p:txBody>
          <a:bodyPr/>
          <a:lstStyle/>
          <a:p>
            <a:r>
              <a:rPr lang="de-DE" b="0" dirty="0">
                <a:solidFill>
                  <a:schemeClr val="tx1">
                    <a:lumMod val="75000"/>
                    <a:lumOff val="25000"/>
                  </a:schemeClr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Analyseebenen</a:t>
            </a:r>
            <a:br>
              <a:rPr lang="de-DE" b="0" dirty="0">
                <a:solidFill>
                  <a:schemeClr val="tx1">
                    <a:lumMod val="75000"/>
                    <a:lumOff val="25000"/>
                  </a:schemeClr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</a:br>
            <a:endParaRPr lang="de-DE" b="0" dirty="0">
              <a:solidFill>
                <a:schemeClr val="bg1">
                  <a:lumMod val="75000"/>
                </a:schemeClr>
              </a:solidFill>
              <a:latin typeface="Avenir Next LT Pro" panose="020B0504020202020204" pitchFamily="34" charset="0"/>
            </a:endParaRP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187294AC-C377-410C-91D3-CADB987DF1DC}"/>
              </a:ext>
            </a:extLst>
          </p:cNvPr>
          <p:cNvSpPr/>
          <p:nvPr/>
        </p:nvSpPr>
        <p:spPr>
          <a:xfrm>
            <a:off x="0" y="6415936"/>
            <a:ext cx="12192000" cy="442064"/>
          </a:xfrm>
          <a:prstGeom prst="rect">
            <a:avLst/>
          </a:prstGeom>
          <a:solidFill>
            <a:srgbClr val="1976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B2A2DBDC-6EC3-47AC-85A6-CC106AF42F16}"/>
              </a:ext>
            </a:extLst>
          </p:cNvPr>
          <p:cNvGrpSpPr>
            <a:grpSpLocks noChangeAspect="1"/>
          </p:cNvGrpSpPr>
          <p:nvPr/>
        </p:nvGrpSpPr>
        <p:grpSpPr>
          <a:xfrm>
            <a:off x="101230" y="6514549"/>
            <a:ext cx="1737095" cy="229166"/>
            <a:chOff x="766354" y="1592366"/>
            <a:chExt cx="4432663" cy="584778"/>
          </a:xfrm>
        </p:grpSpPr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9BF63794-BE40-42FD-92DC-7F1E8CA802F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02" t="15068" r="13532" b="58184"/>
            <a:stretch/>
          </p:blipFill>
          <p:spPr>
            <a:xfrm>
              <a:off x="766354" y="1592368"/>
              <a:ext cx="2516777" cy="584776"/>
            </a:xfrm>
            <a:prstGeom prst="rect">
              <a:avLst/>
            </a:prstGeom>
          </p:spPr>
        </p:pic>
        <p:pic>
          <p:nvPicPr>
            <p:cNvPr id="14" name="Grafik 13">
              <a:extLst>
                <a:ext uri="{FF2B5EF4-FFF2-40B4-BE49-F238E27FC236}">
                  <a16:creationId xmlns:a16="http://schemas.microsoft.com/office/drawing/2014/main" id="{11E4E5CB-CA31-4E48-9562-4633E73AEBE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463" t="49319" r="24641" b="23933"/>
            <a:stretch/>
          </p:blipFill>
          <p:spPr>
            <a:xfrm>
              <a:off x="3283131" y="1592366"/>
              <a:ext cx="1915886" cy="584777"/>
            </a:xfrm>
            <a:prstGeom prst="rect">
              <a:avLst/>
            </a:prstGeom>
          </p:spPr>
        </p:pic>
      </p:grpSp>
      <p:sp>
        <p:nvSpPr>
          <p:cNvPr id="6" name="Freihandform: Form 5">
            <a:extLst>
              <a:ext uri="{FF2B5EF4-FFF2-40B4-BE49-F238E27FC236}">
                <a16:creationId xmlns:a16="http://schemas.microsoft.com/office/drawing/2014/main" id="{49EE7E20-64AC-469A-8CE7-8BF1592E3C65}"/>
              </a:ext>
            </a:extLst>
          </p:cNvPr>
          <p:cNvSpPr/>
          <p:nvPr/>
        </p:nvSpPr>
        <p:spPr>
          <a:xfrm>
            <a:off x="5283994" y="4005263"/>
            <a:ext cx="802481" cy="869156"/>
          </a:xfrm>
          <a:custGeom>
            <a:avLst/>
            <a:gdLst>
              <a:gd name="connsiteX0" fmla="*/ 550069 w 802481"/>
              <a:gd name="connsiteY0" fmla="*/ 71437 h 869156"/>
              <a:gd name="connsiteX1" fmla="*/ 752475 w 802481"/>
              <a:gd name="connsiteY1" fmla="*/ 35718 h 869156"/>
              <a:gd name="connsiteX2" fmla="*/ 797719 w 802481"/>
              <a:gd name="connsiteY2" fmla="*/ 252412 h 869156"/>
              <a:gd name="connsiteX3" fmla="*/ 690562 w 802481"/>
              <a:gd name="connsiteY3" fmla="*/ 271462 h 869156"/>
              <a:gd name="connsiteX4" fmla="*/ 697706 w 802481"/>
              <a:gd name="connsiteY4" fmla="*/ 300037 h 869156"/>
              <a:gd name="connsiteX5" fmla="*/ 723900 w 802481"/>
              <a:gd name="connsiteY5" fmla="*/ 295275 h 869156"/>
              <a:gd name="connsiteX6" fmla="*/ 802481 w 802481"/>
              <a:gd name="connsiteY6" fmla="*/ 719137 h 869156"/>
              <a:gd name="connsiteX7" fmla="*/ 585787 w 802481"/>
              <a:gd name="connsiteY7" fmla="*/ 754856 h 869156"/>
              <a:gd name="connsiteX8" fmla="*/ 519112 w 802481"/>
              <a:gd name="connsiteY8" fmla="*/ 438150 h 869156"/>
              <a:gd name="connsiteX9" fmla="*/ 235744 w 802481"/>
              <a:gd name="connsiteY9" fmla="*/ 485775 h 869156"/>
              <a:gd name="connsiteX10" fmla="*/ 285750 w 802481"/>
              <a:gd name="connsiteY10" fmla="*/ 835818 h 869156"/>
              <a:gd name="connsiteX11" fmla="*/ 83344 w 802481"/>
              <a:gd name="connsiteY11" fmla="*/ 869156 h 869156"/>
              <a:gd name="connsiteX12" fmla="*/ 0 w 802481"/>
              <a:gd name="connsiteY12" fmla="*/ 452437 h 869156"/>
              <a:gd name="connsiteX13" fmla="*/ 119062 w 802481"/>
              <a:gd name="connsiteY13" fmla="*/ 433387 h 869156"/>
              <a:gd name="connsiteX14" fmla="*/ 50006 w 802481"/>
              <a:gd name="connsiteY14" fmla="*/ 38100 h 869156"/>
              <a:gd name="connsiteX15" fmla="*/ 259556 w 802481"/>
              <a:gd name="connsiteY15" fmla="*/ 0 h 869156"/>
              <a:gd name="connsiteX16" fmla="*/ 330994 w 802481"/>
              <a:gd name="connsiteY16" fmla="*/ 376237 h 869156"/>
              <a:gd name="connsiteX17" fmla="*/ 588169 w 802481"/>
              <a:gd name="connsiteY17" fmla="*/ 330993 h 869156"/>
              <a:gd name="connsiteX18" fmla="*/ 550069 w 802481"/>
              <a:gd name="connsiteY18" fmla="*/ 71437 h 869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802481" h="869156">
                <a:moveTo>
                  <a:pt x="550069" y="71437"/>
                </a:moveTo>
                <a:lnTo>
                  <a:pt x="752475" y="35718"/>
                </a:lnTo>
                <a:lnTo>
                  <a:pt x="797719" y="252412"/>
                </a:lnTo>
                <a:lnTo>
                  <a:pt x="690562" y="271462"/>
                </a:lnTo>
                <a:lnTo>
                  <a:pt x="697706" y="300037"/>
                </a:lnTo>
                <a:lnTo>
                  <a:pt x="723900" y="295275"/>
                </a:lnTo>
                <a:lnTo>
                  <a:pt x="802481" y="719137"/>
                </a:lnTo>
                <a:lnTo>
                  <a:pt x="585787" y="754856"/>
                </a:lnTo>
                <a:lnTo>
                  <a:pt x="519112" y="438150"/>
                </a:lnTo>
                <a:lnTo>
                  <a:pt x="235744" y="485775"/>
                </a:lnTo>
                <a:lnTo>
                  <a:pt x="285750" y="835818"/>
                </a:lnTo>
                <a:lnTo>
                  <a:pt x="83344" y="869156"/>
                </a:lnTo>
                <a:lnTo>
                  <a:pt x="0" y="452437"/>
                </a:lnTo>
                <a:lnTo>
                  <a:pt x="119062" y="433387"/>
                </a:lnTo>
                <a:lnTo>
                  <a:pt x="50006" y="38100"/>
                </a:lnTo>
                <a:lnTo>
                  <a:pt x="259556" y="0"/>
                </a:lnTo>
                <a:lnTo>
                  <a:pt x="330994" y="376237"/>
                </a:lnTo>
                <a:lnTo>
                  <a:pt x="588169" y="330993"/>
                </a:lnTo>
                <a:lnTo>
                  <a:pt x="550069" y="71437"/>
                </a:lnTo>
                <a:close/>
              </a:path>
            </a:pathLst>
          </a:custGeom>
          <a:solidFill>
            <a:srgbClr val="FF7C8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5" name="Inhaltsplatzhalter 2">
            <a:extLst>
              <a:ext uri="{FF2B5EF4-FFF2-40B4-BE49-F238E27FC236}">
                <a16:creationId xmlns:a16="http://schemas.microsoft.com/office/drawing/2014/main" id="{D3DB0F7B-3723-49A5-8256-D5E5DF246586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48113" y="1550126"/>
            <a:ext cx="3988955" cy="4279174"/>
          </a:xfrm>
          <a:solidFill>
            <a:schemeClr val="bg1">
              <a:alpha val="65000"/>
            </a:schemeClr>
          </a:solidFill>
        </p:spPr>
        <p:txBody>
          <a:bodyPr/>
          <a:lstStyle/>
          <a:p>
            <a:pPr>
              <a:spcBef>
                <a:spcPts val="600"/>
              </a:spcBef>
            </a:pPr>
            <a:r>
              <a:rPr lang="de-DE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Verkehrsangebot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DE" b="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Radverkehrsinfrastruktur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DE" b="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Klassifizierung der Straßen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DE" b="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Radabstellanlagen</a:t>
            </a:r>
          </a:p>
          <a:p>
            <a:pPr>
              <a:spcBef>
                <a:spcPts val="600"/>
              </a:spcBef>
            </a:pPr>
            <a:r>
              <a:rPr lang="de-DE" b="1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Verkehrsnachfrage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Verkehrsstärken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Geschwindigkeiten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Wartezeiten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Quelle-Ziel-Relationen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Umwegfaktor der wichtigsten Relationen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Verkehrssicherheit (Unfälle)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endParaRPr lang="de-DE" dirty="0">
              <a:solidFill>
                <a:schemeClr val="tx1"/>
              </a:solidFill>
              <a:latin typeface="Avenir Next LT Pro" panose="020B0504020202020204" pitchFamily="34" charset="0"/>
            </a:endParaRPr>
          </a:p>
        </p:txBody>
      </p:sp>
      <p:pic>
        <p:nvPicPr>
          <p:cNvPr id="20" name="Grafik 19" descr="Ein Bild, das Grafiken, Screenshot, Kreis, Logo enthält.&#10;&#10;Automatisch generierte Beschreibung">
            <a:extLst>
              <a:ext uri="{FF2B5EF4-FFF2-40B4-BE49-F238E27FC236}">
                <a16:creationId xmlns:a16="http://schemas.microsoft.com/office/drawing/2014/main" id="{ADB17225-9F76-4EB6-A589-C9BDF9688D2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6515" y="6406697"/>
            <a:ext cx="1008234" cy="461683"/>
          </a:xfrm>
          <a:prstGeom prst="rect">
            <a:avLst/>
          </a:prstGeom>
        </p:spPr>
      </p:pic>
      <p:pic>
        <p:nvPicPr>
          <p:cNvPr id="21" name="Grafik 20" descr="Ein Bild, das Schrift, Grafiken, Logo, Grafikdesign enthält.&#10;&#10;Automatisch generierte Beschreibung">
            <a:extLst>
              <a:ext uri="{FF2B5EF4-FFF2-40B4-BE49-F238E27FC236}">
                <a16:creationId xmlns:a16="http://schemas.microsoft.com/office/drawing/2014/main" id="{F80D0E35-1B38-419F-8552-7DEA859BA07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0058" y="6506888"/>
            <a:ext cx="643612" cy="260070"/>
          </a:xfrm>
          <a:prstGeom prst="rect">
            <a:avLst/>
          </a:prstGeom>
        </p:spPr>
      </p:pic>
      <p:pic>
        <p:nvPicPr>
          <p:cNvPr id="22" name="Grafik 21" descr="Ein Bild, das Text, Screenshot, Schrift, Visitenkarte enthält.&#10;&#10;Automatisch generierte Beschreibung">
            <a:extLst>
              <a:ext uri="{FF2B5EF4-FFF2-40B4-BE49-F238E27FC236}">
                <a16:creationId xmlns:a16="http://schemas.microsoft.com/office/drawing/2014/main" id="{3BEAD069-70D1-41EC-85FD-BDFD1880EF9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8974" y="6479229"/>
            <a:ext cx="309080" cy="315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60736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hteck 21">
            <a:extLst>
              <a:ext uri="{FF2B5EF4-FFF2-40B4-BE49-F238E27FC236}">
                <a16:creationId xmlns:a16="http://schemas.microsoft.com/office/drawing/2014/main" id="{E28C2B67-46A2-4658-A73C-CCB4E8FC04AC}"/>
              </a:ext>
            </a:extLst>
          </p:cNvPr>
          <p:cNvSpPr/>
          <p:nvPr/>
        </p:nvSpPr>
        <p:spPr>
          <a:xfrm>
            <a:off x="333375" y="1104899"/>
            <a:ext cx="4533900" cy="54096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187294AC-C377-410C-91D3-CADB987DF1DC}"/>
              </a:ext>
            </a:extLst>
          </p:cNvPr>
          <p:cNvSpPr/>
          <p:nvPr/>
        </p:nvSpPr>
        <p:spPr>
          <a:xfrm>
            <a:off x="-46084" y="6415936"/>
            <a:ext cx="12238084" cy="442064"/>
          </a:xfrm>
          <a:prstGeom prst="rect">
            <a:avLst/>
          </a:prstGeom>
          <a:solidFill>
            <a:srgbClr val="1976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B2A2DBDC-6EC3-47AC-85A6-CC106AF42F16}"/>
              </a:ext>
            </a:extLst>
          </p:cNvPr>
          <p:cNvGrpSpPr>
            <a:grpSpLocks noChangeAspect="1"/>
          </p:cNvGrpSpPr>
          <p:nvPr/>
        </p:nvGrpSpPr>
        <p:grpSpPr>
          <a:xfrm>
            <a:off x="101230" y="6514549"/>
            <a:ext cx="1737095" cy="229166"/>
            <a:chOff x="766354" y="1592366"/>
            <a:chExt cx="4432663" cy="584778"/>
          </a:xfrm>
        </p:grpSpPr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9BF63794-BE40-42FD-92DC-7F1E8CA802F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02" t="15068" r="13532" b="58184"/>
            <a:stretch/>
          </p:blipFill>
          <p:spPr>
            <a:xfrm>
              <a:off x="766354" y="1592368"/>
              <a:ext cx="2516777" cy="584776"/>
            </a:xfrm>
            <a:prstGeom prst="rect">
              <a:avLst/>
            </a:prstGeom>
          </p:spPr>
        </p:pic>
        <p:pic>
          <p:nvPicPr>
            <p:cNvPr id="14" name="Grafik 13">
              <a:extLst>
                <a:ext uri="{FF2B5EF4-FFF2-40B4-BE49-F238E27FC236}">
                  <a16:creationId xmlns:a16="http://schemas.microsoft.com/office/drawing/2014/main" id="{11E4E5CB-CA31-4E48-9562-4633E73AEBE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463" t="49319" r="24641" b="23933"/>
            <a:stretch/>
          </p:blipFill>
          <p:spPr>
            <a:xfrm>
              <a:off x="3283131" y="1592366"/>
              <a:ext cx="1915886" cy="584777"/>
            </a:xfrm>
            <a:prstGeom prst="rect">
              <a:avLst/>
            </a:prstGeom>
          </p:spPr>
        </p:pic>
      </p:grpSp>
      <p:sp>
        <p:nvSpPr>
          <p:cNvPr id="23" name="Inhaltsplatzhalter 2">
            <a:extLst>
              <a:ext uri="{FF2B5EF4-FFF2-40B4-BE49-F238E27FC236}">
                <a16:creationId xmlns:a16="http://schemas.microsoft.com/office/drawing/2014/main" id="{CF07370D-A143-4C29-BB16-754F5BCC356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48113" y="1550126"/>
            <a:ext cx="3988955" cy="4279174"/>
          </a:xfrm>
          <a:solidFill>
            <a:schemeClr val="bg1">
              <a:alpha val="65000"/>
            </a:schemeClr>
          </a:solidFill>
        </p:spPr>
        <p:txBody>
          <a:bodyPr/>
          <a:lstStyle/>
          <a:p>
            <a:pPr>
              <a:spcBef>
                <a:spcPts val="600"/>
              </a:spcBef>
            </a:pPr>
            <a:r>
              <a:rPr lang="de-DE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Zweck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Einfach zu erhebender Indikator für die Trennwirkung und für die Sicherheit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Abschätzung der Sicherheit auch durch Erhebung von Geschwindigkeiten </a:t>
            </a:r>
          </a:p>
          <a:p>
            <a:pPr>
              <a:spcBef>
                <a:spcPts val="600"/>
              </a:spcBef>
            </a:pPr>
            <a:r>
              <a:rPr lang="de-DE" b="1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Datenerhebung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dirty="0" err="1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OpenStreet</a:t>
            </a:r>
            <a:r>
              <a:rPr lang="de-DE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 Maps - bildet die reale Klassifizierung der Straßen durch entsprechende Kantenfarbe ab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  <a:hlinkClick r:id="rId3"/>
              </a:rPr>
              <a:t>Layer: </a:t>
            </a:r>
            <a:r>
              <a:rPr lang="de-DE" dirty="0" err="1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  <a:hlinkClick r:id="rId3"/>
              </a:rPr>
              <a:t>Maxspeed</a:t>
            </a:r>
            <a:r>
              <a:rPr lang="de-DE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 zeigt zulässige Höchstgeschwindigkeit 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Lokale Geodaten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Ortsbegehung</a:t>
            </a:r>
          </a:p>
          <a:p>
            <a:pPr lvl="1"/>
            <a:endParaRPr lang="de-DE" dirty="0">
              <a:solidFill>
                <a:schemeClr val="tx1"/>
              </a:solidFill>
              <a:latin typeface="Avenir Next LT Pro" panose="020B05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de-DE" b="1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Ebene: Unmittelbares Schulumfeld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endParaRPr lang="de-DE" dirty="0">
              <a:solidFill>
                <a:schemeClr val="tx1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26" name="Titel 1">
            <a:extLst>
              <a:ext uri="{FF2B5EF4-FFF2-40B4-BE49-F238E27FC236}">
                <a16:creationId xmlns:a16="http://schemas.microsoft.com/office/drawing/2014/main" id="{0A3E063F-754A-40BF-ABD7-61C4064F56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434" y="513183"/>
            <a:ext cx="10810965" cy="684213"/>
          </a:xfrm>
        </p:spPr>
        <p:txBody>
          <a:bodyPr/>
          <a:lstStyle/>
          <a:p>
            <a:r>
              <a:rPr lang="de-DE" b="0" dirty="0">
                <a:solidFill>
                  <a:schemeClr val="tx1">
                    <a:lumMod val="75000"/>
                    <a:lumOff val="25000"/>
                  </a:schemeClr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Verkehrsangebot – Klassifizierung der Straßen</a:t>
            </a:r>
            <a:endParaRPr lang="de-DE" b="0" dirty="0">
              <a:solidFill>
                <a:schemeClr val="bg1">
                  <a:lumMod val="75000"/>
                </a:schemeClr>
              </a:solidFill>
              <a:latin typeface="Avenir Next LT Pro" panose="020B0504020202020204" pitchFamily="34" charset="0"/>
            </a:endParaRPr>
          </a:p>
        </p:txBody>
      </p:sp>
      <p:sp>
        <p:nvSpPr>
          <p:cNvPr id="24" name="Textfeld 23">
            <a:extLst>
              <a:ext uri="{FF2B5EF4-FFF2-40B4-BE49-F238E27FC236}">
                <a16:creationId xmlns:a16="http://schemas.microsoft.com/office/drawing/2014/main" id="{C687DA6F-B03D-4860-8AB4-A53E770C508C}"/>
              </a:ext>
            </a:extLst>
          </p:cNvPr>
          <p:cNvSpPr txBox="1"/>
          <p:nvPr/>
        </p:nvSpPr>
        <p:spPr>
          <a:xfrm>
            <a:off x="9929136" y="4212466"/>
            <a:ext cx="71981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100" dirty="0">
                <a:solidFill>
                  <a:schemeClr val="bg1"/>
                </a:solidFill>
              </a:rPr>
              <a:t>153</a:t>
            </a:r>
          </a:p>
        </p:txBody>
      </p:sp>
      <p:sp>
        <p:nvSpPr>
          <p:cNvPr id="27" name="Textfeld 26">
            <a:extLst>
              <a:ext uri="{FF2B5EF4-FFF2-40B4-BE49-F238E27FC236}">
                <a16:creationId xmlns:a16="http://schemas.microsoft.com/office/drawing/2014/main" id="{C1E5F7C7-8034-463B-8921-DA6051D90ECA}"/>
              </a:ext>
            </a:extLst>
          </p:cNvPr>
          <p:cNvSpPr txBox="1"/>
          <p:nvPr/>
        </p:nvSpPr>
        <p:spPr>
          <a:xfrm>
            <a:off x="5477558" y="3684874"/>
            <a:ext cx="50414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100" dirty="0">
                <a:solidFill>
                  <a:schemeClr val="bg1"/>
                </a:solidFill>
              </a:rPr>
              <a:t>3672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4867E866-DC67-47C3-A876-8D190DFFD4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58607" y="233128"/>
            <a:ext cx="4376370" cy="5513017"/>
          </a:xfrm>
          <a:prstGeom prst="rect">
            <a:avLst/>
          </a:prstGeom>
        </p:spPr>
      </p:pic>
      <p:sp>
        <p:nvSpPr>
          <p:cNvPr id="18" name="Textfeld 17">
            <a:extLst>
              <a:ext uri="{FF2B5EF4-FFF2-40B4-BE49-F238E27FC236}">
                <a16:creationId xmlns:a16="http://schemas.microsoft.com/office/drawing/2014/main" id="{8282B9AF-EDAC-44DC-A102-A8CB3393BC69}"/>
              </a:ext>
            </a:extLst>
          </p:cNvPr>
          <p:cNvSpPr txBox="1"/>
          <p:nvPr/>
        </p:nvSpPr>
        <p:spPr>
          <a:xfrm>
            <a:off x="7158607" y="5747954"/>
            <a:ext cx="611557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000" b="1" dirty="0"/>
              <a:t>Klassifizierung der Straßen in </a:t>
            </a:r>
            <a:r>
              <a:rPr lang="de-DE" sz="1000" b="1" dirty="0" err="1"/>
              <a:t>OpenStreet</a:t>
            </a:r>
            <a:r>
              <a:rPr lang="de-DE" sz="1000" b="1" dirty="0"/>
              <a:t> Maps</a:t>
            </a:r>
          </a:p>
          <a:p>
            <a:r>
              <a:rPr lang="de-DE" sz="1000" dirty="0"/>
              <a:t>Quelle: https://www.freizeitkarte-osm.de/garmin/de/legende.html</a:t>
            </a:r>
          </a:p>
        </p:txBody>
      </p:sp>
      <p:pic>
        <p:nvPicPr>
          <p:cNvPr id="20" name="Grafik 19" descr="Ein Bild, das Grafiken, Screenshot, Kreis, Logo enthält.&#10;&#10;Automatisch generierte Beschreibung">
            <a:extLst>
              <a:ext uri="{FF2B5EF4-FFF2-40B4-BE49-F238E27FC236}">
                <a16:creationId xmlns:a16="http://schemas.microsoft.com/office/drawing/2014/main" id="{9E803231-22E1-4BB8-BC2C-3CED7AF71EB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6515" y="6406697"/>
            <a:ext cx="1008234" cy="461683"/>
          </a:xfrm>
          <a:prstGeom prst="rect">
            <a:avLst/>
          </a:prstGeom>
        </p:spPr>
      </p:pic>
      <p:pic>
        <p:nvPicPr>
          <p:cNvPr id="21" name="Grafik 20" descr="Ein Bild, das Schrift, Grafiken, Logo, Grafikdesign enthält.&#10;&#10;Automatisch generierte Beschreibung">
            <a:extLst>
              <a:ext uri="{FF2B5EF4-FFF2-40B4-BE49-F238E27FC236}">
                <a16:creationId xmlns:a16="http://schemas.microsoft.com/office/drawing/2014/main" id="{EA267CD0-DEB9-4F6C-9E34-619AE98D442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0058" y="6506888"/>
            <a:ext cx="643612" cy="260070"/>
          </a:xfrm>
          <a:prstGeom prst="rect">
            <a:avLst/>
          </a:prstGeom>
        </p:spPr>
      </p:pic>
      <p:pic>
        <p:nvPicPr>
          <p:cNvPr id="25" name="Grafik 24" descr="Ein Bild, das Text, Screenshot, Schrift, Visitenkarte enthält.&#10;&#10;Automatisch generierte Beschreibung">
            <a:extLst>
              <a:ext uri="{FF2B5EF4-FFF2-40B4-BE49-F238E27FC236}">
                <a16:creationId xmlns:a16="http://schemas.microsoft.com/office/drawing/2014/main" id="{3DC9B3B8-399A-4441-952F-76A464DC57A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8974" y="6479229"/>
            <a:ext cx="309080" cy="315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71814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EAB09DC3-90A6-4A7B-B61D-3724DD8C212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3120"/>
          <a:stretch/>
        </p:blipFill>
        <p:spPr>
          <a:xfrm>
            <a:off x="-12528" y="338304"/>
            <a:ext cx="12184750" cy="6077632"/>
          </a:xfrm>
          <a:prstGeom prst="rect">
            <a:avLst/>
          </a:prstGeom>
        </p:spPr>
      </p:pic>
      <p:sp>
        <p:nvSpPr>
          <p:cNvPr id="8" name="Rechteck 7">
            <a:extLst>
              <a:ext uri="{FF2B5EF4-FFF2-40B4-BE49-F238E27FC236}">
                <a16:creationId xmlns:a16="http://schemas.microsoft.com/office/drawing/2014/main" id="{187294AC-C377-410C-91D3-CADB987DF1DC}"/>
              </a:ext>
            </a:extLst>
          </p:cNvPr>
          <p:cNvSpPr/>
          <p:nvPr/>
        </p:nvSpPr>
        <p:spPr>
          <a:xfrm>
            <a:off x="-12528" y="6415936"/>
            <a:ext cx="12192000" cy="442064"/>
          </a:xfrm>
          <a:prstGeom prst="rect">
            <a:avLst/>
          </a:prstGeom>
          <a:solidFill>
            <a:srgbClr val="1976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B2A2DBDC-6EC3-47AC-85A6-CC106AF42F16}"/>
              </a:ext>
            </a:extLst>
          </p:cNvPr>
          <p:cNvGrpSpPr>
            <a:grpSpLocks noChangeAspect="1"/>
          </p:cNvGrpSpPr>
          <p:nvPr/>
        </p:nvGrpSpPr>
        <p:grpSpPr>
          <a:xfrm>
            <a:off x="101230" y="6514549"/>
            <a:ext cx="1737095" cy="229166"/>
            <a:chOff x="766354" y="1592366"/>
            <a:chExt cx="4432663" cy="584778"/>
          </a:xfrm>
        </p:grpSpPr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9BF63794-BE40-42FD-92DC-7F1E8CA802F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02" t="15068" r="13532" b="58184"/>
            <a:stretch/>
          </p:blipFill>
          <p:spPr>
            <a:xfrm>
              <a:off x="766354" y="1592368"/>
              <a:ext cx="2516777" cy="584776"/>
            </a:xfrm>
            <a:prstGeom prst="rect">
              <a:avLst/>
            </a:prstGeom>
          </p:spPr>
        </p:pic>
        <p:pic>
          <p:nvPicPr>
            <p:cNvPr id="14" name="Grafik 13">
              <a:extLst>
                <a:ext uri="{FF2B5EF4-FFF2-40B4-BE49-F238E27FC236}">
                  <a16:creationId xmlns:a16="http://schemas.microsoft.com/office/drawing/2014/main" id="{11E4E5CB-CA31-4E48-9562-4633E73AEBE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463" t="49319" r="24641" b="23933"/>
            <a:stretch/>
          </p:blipFill>
          <p:spPr>
            <a:xfrm>
              <a:off x="3283131" y="1592366"/>
              <a:ext cx="1915886" cy="584777"/>
            </a:xfrm>
            <a:prstGeom prst="rect">
              <a:avLst/>
            </a:prstGeom>
          </p:spPr>
        </p:pic>
      </p:grpSp>
      <p:sp>
        <p:nvSpPr>
          <p:cNvPr id="16" name="Inhaltsplatzhalter 2">
            <a:extLst>
              <a:ext uri="{FF2B5EF4-FFF2-40B4-BE49-F238E27FC236}">
                <a16:creationId xmlns:a16="http://schemas.microsoft.com/office/drawing/2014/main" id="{30F01F1D-60AC-4C21-9DC9-9E1578ED4352}"/>
              </a:ext>
            </a:extLst>
          </p:cNvPr>
          <p:cNvSpPr txBox="1">
            <a:spLocks/>
          </p:cNvSpPr>
          <p:nvPr/>
        </p:nvSpPr>
        <p:spPr>
          <a:xfrm>
            <a:off x="495641" y="3486837"/>
            <a:ext cx="3387888" cy="1765101"/>
          </a:xfrm>
          <a:prstGeom prst="rect">
            <a:avLst/>
          </a:prstGeom>
          <a:solidFill>
            <a:schemeClr val="bg1">
              <a:alpha val="65000"/>
            </a:schemeClr>
          </a:solidFill>
          <a:ln>
            <a:noFill/>
          </a:ln>
        </p:spPr>
        <p:txBody>
          <a:bodyPr vert="horz" lIns="0" tIns="0" rIns="0" bIns="0" rtlCol="0">
            <a:noAutofit/>
          </a:bodyPr>
          <a:lstStyle>
            <a:lvl1pPr marL="0" indent="0" algn="l" defTabSz="914269" rtl="0" eaLnBrk="1" latinLnBrk="0" hangingPunct="1"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None/>
              <a:defRPr sz="16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269" rtl="0" eaLnBrk="1" latinLnBrk="0" hangingPunct="1">
              <a:spcBef>
                <a:spcPts val="0"/>
              </a:spcBef>
              <a:spcAft>
                <a:spcPts val="600"/>
              </a:spcAft>
              <a:buFont typeface="Open Sans" panose="020B0606030504020204" pitchFamily="34" charset="0"/>
              <a:buNone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269" rtl="0" eaLnBrk="1" latinLnBrk="0" hangingPunct="1">
              <a:spcBef>
                <a:spcPts val="12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252000" indent="-144000" algn="l" defTabSz="914269" rtl="0" eaLnBrk="1" latinLnBrk="0" hangingPunct="1">
              <a:spcBef>
                <a:spcPts val="0"/>
              </a:spcBef>
              <a:buFont typeface="Open Sans" panose="020B0606030504020204" pitchFamily="34" charset="0"/>
              <a:buChar char="–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269" rtl="0" eaLnBrk="1" latinLnBrk="0" hangingPunct="1">
              <a:spcBef>
                <a:spcPts val="600"/>
              </a:spcBef>
              <a:spcAft>
                <a:spcPts val="0"/>
              </a:spcAft>
              <a:buFont typeface="Symbol" panose="05050102010706020507" pitchFamily="18" charset="2"/>
              <a:buNone/>
              <a:defRPr sz="1400" b="1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0" marR="0" indent="0" algn="l" defTabSz="914269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252000" marR="0" indent="-252000" algn="l" defTabSz="9142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—"/>
              <a:tabLst/>
              <a:defRPr lang="de-DE" sz="1400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252000" marR="0" indent="-144000" algn="l" defTabSz="9142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Open Sans" panose="020B0606030504020204" pitchFamily="34" charset="0"/>
              <a:buChar char="–"/>
              <a:tabLst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396000" marR="0" indent="-144000" algn="l" defTabSz="9142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de-DE" sz="120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Hoffmann-von-Fallersleben-Gymnasium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Wichtige </a:t>
            </a:r>
            <a:r>
              <a:rPr lang="de-DE" sz="1200" dirty="0" err="1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vierstreifige</a:t>
            </a:r>
            <a:r>
              <a:rPr lang="de-DE" sz="120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 Hauptstraße (</a:t>
            </a:r>
            <a:r>
              <a:rPr lang="de-DE" sz="1200" dirty="0" err="1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Sackring</a:t>
            </a:r>
            <a:r>
              <a:rPr lang="de-DE" sz="120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) im direkten Schulumfeld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Umfeld sonst überwiegend durch Nebenstraßen geprägt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Zulässige Höchstgeschwindigkeit durchweg 30 km/h (Ausnahme: </a:t>
            </a:r>
            <a:r>
              <a:rPr lang="de-DE" sz="1200" dirty="0" err="1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Sackring</a:t>
            </a:r>
            <a:r>
              <a:rPr lang="de-DE" sz="120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 = 50 km/h)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endParaRPr lang="de-DE" sz="1200" dirty="0">
              <a:solidFill>
                <a:schemeClr val="tx1"/>
              </a:solidFill>
              <a:latin typeface="Avenir Next LT Pro" panose="020B0504020202020204" pitchFamily="34" charset="0"/>
              <a:cs typeface="Arial" panose="020B0604020202020204" pitchFamily="34" charset="0"/>
            </a:endParaRPr>
          </a:p>
          <a:p>
            <a:pPr marL="285750" lvl="1" indent="-285750">
              <a:buFont typeface="Arial" panose="020B0604020202020204" pitchFamily="34" charset="0"/>
              <a:buChar char="•"/>
            </a:pPr>
            <a:endParaRPr lang="de-DE" sz="1200" dirty="0">
              <a:solidFill>
                <a:schemeClr val="tx1"/>
              </a:solidFill>
              <a:latin typeface="Avenir Next LT Pro" panose="020B0504020202020204" pitchFamily="34" charset="0"/>
            </a:endParaRPr>
          </a:p>
        </p:txBody>
      </p:sp>
      <p:pic>
        <p:nvPicPr>
          <p:cNvPr id="17" name="Grafik 16" descr="Ein Bild, das Grafiken, Screenshot, Kreis, Logo enthält.&#10;&#10;Automatisch generierte Beschreibung">
            <a:extLst>
              <a:ext uri="{FF2B5EF4-FFF2-40B4-BE49-F238E27FC236}">
                <a16:creationId xmlns:a16="http://schemas.microsoft.com/office/drawing/2014/main" id="{7A59C951-F373-4530-BBDD-EFDB7266DB4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6515" y="6406697"/>
            <a:ext cx="1008234" cy="461683"/>
          </a:xfrm>
          <a:prstGeom prst="rect">
            <a:avLst/>
          </a:prstGeom>
        </p:spPr>
      </p:pic>
      <p:pic>
        <p:nvPicPr>
          <p:cNvPr id="18" name="Grafik 17" descr="Ein Bild, das Schrift, Grafiken, Logo, Grafikdesign enthält.&#10;&#10;Automatisch generierte Beschreibung">
            <a:extLst>
              <a:ext uri="{FF2B5EF4-FFF2-40B4-BE49-F238E27FC236}">
                <a16:creationId xmlns:a16="http://schemas.microsoft.com/office/drawing/2014/main" id="{99D2CA20-E6D3-45AE-BC11-4273547B130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0058" y="6506888"/>
            <a:ext cx="643612" cy="260070"/>
          </a:xfrm>
          <a:prstGeom prst="rect">
            <a:avLst/>
          </a:prstGeom>
        </p:spPr>
      </p:pic>
      <p:pic>
        <p:nvPicPr>
          <p:cNvPr id="19" name="Grafik 18" descr="Ein Bild, das Text, Screenshot, Schrift, Visitenkarte enthält.&#10;&#10;Automatisch generierte Beschreibung">
            <a:extLst>
              <a:ext uri="{FF2B5EF4-FFF2-40B4-BE49-F238E27FC236}">
                <a16:creationId xmlns:a16="http://schemas.microsoft.com/office/drawing/2014/main" id="{85010793-4646-4350-9393-322FA5D3900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8974" y="6479229"/>
            <a:ext cx="309080" cy="315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64074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hteck 21">
            <a:extLst>
              <a:ext uri="{FF2B5EF4-FFF2-40B4-BE49-F238E27FC236}">
                <a16:creationId xmlns:a16="http://schemas.microsoft.com/office/drawing/2014/main" id="{E28C2B67-46A2-4658-A73C-CCB4E8FC04AC}"/>
              </a:ext>
            </a:extLst>
          </p:cNvPr>
          <p:cNvSpPr/>
          <p:nvPr/>
        </p:nvSpPr>
        <p:spPr>
          <a:xfrm>
            <a:off x="333375" y="1104900"/>
            <a:ext cx="4533900" cy="54096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187294AC-C377-410C-91D3-CADB987DF1DC}"/>
              </a:ext>
            </a:extLst>
          </p:cNvPr>
          <p:cNvSpPr/>
          <p:nvPr/>
        </p:nvSpPr>
        <p:spPr>
          <a:xfrm>
            <a:off x="-3197" y="6415779"/>
            <a:ext cx="12192000" cy="442064"/>
          </a:xfrm>
          <a:prstGeom prst="rect">
            <a:avLst/>
          </a:prstGeom>
          <a:solidFill>
            <a:srgbClr val="1976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B2A2DBDC-6EC3-47AC-85A6-CC106AF42F16}"/>
              </a:ext>
            </a:extLst>
          </p:cNvPr>
          <p:cNvGrpSpPr>
            <a:grpSpLocks noChangeAspect="1"/>
          </p:cNvGrpSpPr>
          <p:nvPr/>
        </p:nvGrpSpPr>
        <p:grpSpPr>
          <a:xfrm>
            <a:off x="101230" y="6514549"/>
            <a:ext cx="1737095" cy="229166"/>
            <a:chOff x="766354" y="1592366"/>
            <a:chExt cx="4432663" cy="584778"/>
          </a:xfrm>
        </p:grpSpPr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9BF63794-BE40-42FD-92DC-7F1E8CA802F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02" t="15068" r="13532" b="58184"/>
            <a:stretch/>
          </p:blipFill>
          <p:spPr>
            <a:xfrm>
              <a:off x="766354" y="1592368"/>
              <a:ext cx="2516777" cy="584776"/>
            </a:xfrm>
            <a:prstGeom prst="rect">
              <a:avLst/>
            </a:prstGeom>
          </p:spPr>
        </p:pic>
        <p:pic>
          <p:nvPicPr>
            <p:cNvPr id="14" name="Grafik 13">
              <a:extLst>
                <a:ext uri="{FF2B5EF4-FFF2-40B4-BE49-F238E27FC236}">
                  <a16:creationId xmlns:a16="http://schemas.microsoft.com/office/drawing/2014/main" id="{11E4E5CB-CA31-4E48-9562-4633E73AEBE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463" t="49319" r="24641" b="23933"/>
            <a:stretch/>
          </p:blipFill>
          <p:spPr>
            <a:xfrm>
              <a:off x="3283131" y="1592366"/>
              <a:ext cx="1915886" cy="584777"/>
            </a:xfrm>
            <a:prstGeom prst="rect">
              <a:avLst/>
            </a:prstGeom>
          </p:spPr>
        </p:pic>
      </p:grpSp>
      <p:sp>
        <p:nvSpPr>
          <p:cNvPr id="23" name="Inhaltsplatzhalter 2">
            <a:extLst>
              <a:ext uri="{FF2B5EF4-FFF2-40B4-BE49-F238E27FC236}">
                <a16:creationId xmlns:a16="http://schemas.microsoft.com/office/drawing/2014/main" id="{CF07370D-A143-4C29-BB16-754F5BCC356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48113" y="1550126"/>
            <a:ext cx="3988955" cy="4279174"/>
          </a:xfrm>
          <a:solidFill>
            <a:schemeClr val="bg1">
              <a:alpha val="65000"/>
            </a:schemeClr>
          </a:solidFill>
        </p:spPr>
        <p:txBody>
          <a:bodyPr/>
          <a:lstStyle/>
          <a:p>
            <a:pPr>
              <a:spcBef>
                <a:spcPts val="600"/>
              </a:spcBef>
            </a:pPr>
            <a:r>
              <a:rPr lang="de-DE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Beispiel Hoffmann-von-Fallersleben-Gymnasium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Wichtige Hauptstraße (OSM: Primary/gelb - Sackring) im direkten Schulumfeld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Umfeld sonst überwiegend durch Nebenstraßen (OSM: Secondary und Tertiary/weiß) geprägt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Zulässige Höchstgeschwindigkeit durchweg 30 km/h (Ausnahme: Sackring)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endParaRPr lang="de-DE" dirty="0">
              <a:solidFill>
                <a:schemeClr val="tx1"/>
              </a:solidFill>
              <a:latin typeface="Avenir Next LT Pro" panose="020B0504020202020204" pitchFamily="34" charset="0"/>
              <a:cs typeface="Arial" panose="020B0604020202020204" pitchFamily="34" charset="0"/>
            </a:endParaRPr>
          </a:p>
          <a:p>
            <a:pPr marL="285750" lvl="1" indent="-285750">
              <a:buFont typeface="Arial" panose="020B0604020202020204" pitchFamily="34" charset="0"/>
              <a:buChar char="•"/>
            </a:pPr>
            <a:endParaRPr lang="de-DE" dirty="0">
              <a:solidFill>
                <a:schemeClr val="tx1"/>
              </a:solidFill>
              <a:latin typeface="Avenir Next LT Pro" panose="020B0504020202020204" pitchFamily="34" charset="0"/>
              <a:cs typeface="Arial" panose="020B0604020202020204" pitchFamily="34" charset="0"/>
            </a:endParaRPr>
          </a:p>
          <a:p>
            <a:pPr marL="285750" lvl="1" indent="-285750">
              <a:buFont typeface="Arial" panose="020B0604020202020204" pitchFamily="34" charset="0"/>
              <a:buChar char="•"/>
            </a:pPr>
            <a:endParaRPr lang="de-DE" dirty="0">
              <a:solidFill>
                <a:schemeClr val="tx1"/>
              </a:solidFill>
              <a:latin typeface="Avenir Next LT Pro" panose="020B0504020202020204" pitchFamily="34" charset="0"/>
              <a:cs typeface="Arial" panose="020B0604020202020204" pitchFamily="34" charset="0"/>
            </a:endParaRPr>
          </a:p>
          <a:p>
            <a:pPr marL="285750" lvl="1" indent="-285750">
              <a:buFont typeface="Arial" panose="020B0604020202020204" pitchFamily="34" charset="0"/>
              <a:buChar char="•"/>
            </a:pPr>
            <a:endParaRPr lang="de-DE" dirty="0">
              <a:solidFill>
                <a:schemeClr val="tx1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26" name="Titel 1">
            <a:extLst>
              <a:ext uri="{FF2B5EF4-FFF2-40B4-BE49-F238E27FC236}">
                <a16:creationId xmlns:a16="http://schemas.microsoft.com/office/drawing/2014/main" id="{0A3E063F-754A-40BF-ABD7-61C4064F56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434" y="513183"/>
            <a:ext cx="10810965" cy="684213"/>
          </a:xfrm>
        </p:spPr>
        <p:txBody>
          <a:bodyPr/>
          <a:lstStyle/>
          <a:p>
            <a:r>
              <a:rPr lang="de-DE" b="0" dirty="0">
                <a:solidFill>
                  <a:schemeClr val="tx1">
                    <a:lumMod val="75000"/>
                    <a:lumOff val="25000"/>
                  </a:schemeClr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Verkehrsangebot – Klassifizierung der Straßen</a:t>
            </a:r>
            <a:endParaRPr lang="de-DE" b="0" dirty="0">
              <a:solidFill>
                <a:schemeClr val="bg1">
                  <a:lumMod val="75000"/>
                </a:schemeClr>
              </a:solidFill>
              <a:latin typeface="Avenir Next LT Pro" panose="020B0504020202020204" pitchFamily="34" charset="0"/>
            </a:endParaRPr>
          </a:p>
        </p:txBody>
      </p:sp>
      <p:sp>
        <p:nvSpPr>
          <p:cNvPr id="28" name="Sprechblase: rechteckig mit abgerundeten Ecken 27">
            <a:extLst>
              <a:ext uri="{FF2B5EF4-FFF2-40B4-BE49-F238E27FC236}">
                <a16:creationId xmlns:a16="http://schemas.microsoft.com/office/drawing/2014/main" id="{AC9A32F4-557E-44A3-A81E-9D8E80A4EEDD}"/>
              </a:ext>
            </a:extLst>
          </p:cNvPr>
          <p:cNvSpPr/>
          <p:nvPr/>
        </p:nvSpPr>
        <p:spPr>
          <a:xfrm rot="10800000">
            <a:off x="9938660" y="4169091"/>
            <a:ext cx="719815" cy="348359"/>
          </a:xfrm>
          <a:prstGeom prst="wedgeRoundRectCallout">
            <a:avLst>
              <a:gd name="adj1" fmla="val -5979"/>
              <a:gd name="adj2" fmla="val 101809"/>
              <a:gd name="adj3" fmla="val 16667"/>
            </a:avLst>
          </a:prstGeom>
          <a:solidFill>
            <a:srgbClr val="E68A16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4" name="Textfeld 23">
            <a:extLst>
              <a:ext uri="{FF2B5EF4-FFF2-40B4-BE49-F238E27FC236}">
                <a16:creationId xmlns:a16="http://schemas.microsoft.com/office/drawing/2014/main" id="{C687DA6F-B03D-4860-8AB4-A53E770C508C}"/>
              </a:ext>
            </a:extLst>
          </p:cNvPr>
          <p:cNvSpPr txBox="1"/>
          <p:nvPr/>
        </p:nvSpPr>
        <p:spPr>
          <a:xfrm>
            <a:off x="9929136" y="4212466"/>
            <a:ext cx="71981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100" dirty="0">
                <a:solidFill>
                  <a:schemeClr val="bg1"/>
                </a:solidFill>
              </a:rPr>
              <a:t>153</a:t>
            </a:r>
          </a:p>
        </p:txBody>
      </p:sp>
      <p:sp>
        <p:nvSpPr>
          <p:cNvPr id="27" name="Textfeld 26">
            <a:extLst>
              <a:ext uri="{FF2B5EF4-FFF2-40B4-BE49-F238E27FC236}">
                <a16:creationId xmlns:a16="http://schemas.microsoft.com/office/drawing/2014/main" id="{C1E5F7C7-8034-463B-8921-DA6051D90ECA}"/>
              </a:ext>
            </a:extLst>
          </p:cNvPr>
          <p:cNvSpPr txBox="1"/>
          <p:nvPr/>
        </p:nvSpPr>
        <p:spPr>
          <a:xfrm>
            <a:off x="5477558" y="3684874"/>
            <a:ext cx="50414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100" dirty="0">
                <a:solidFill>
                  <a:schemeClr val="bg1"/>
                </a:solidFill>
              </a:rPr>
              <a:t>3672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22C39822-BC92-4FB1-A240-C190B82C75F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721"/>
          <a:stretch/>
        </p:blipFill>
        <p:spPr>
          <a:xfrm>
            <a:off x="0" y="358759"/>
            <a:ext cx="12192000" cy="6057020"/>
          </a:xfrm>
          <a:prstGeom prst="rect">
            <a:avLst/>
          </a:prstGeom>
        </p:spPr>
      </p:pic>
      <p:sp>
        <p:nvSpPr>
          <p:cNvPr id="16" name="Inhaltsplatzhalter 2">
            <a:extLst>
              <a:ext uri="{FF2B5EF4-FFF2-40B4-BE49-F238E27FC236}">
                <a16:creationId xmlns:a16="http://schemas.microsoft.com/office/drawing/2014/main" id="{42A178E1-71AA-4FE9-9B83-D881647006C7}"/>
              </a:ext>
            </a:extLst>
          </p:cNvPr>
          <p:cNvSpPr txBox="1">
            <a:spLocks/>
          </p:cNvSpPr>
          <p:nvPr/>
        </p:nvSpPr>
        <p:spPr>
          <a:xfrm>
            <a:off x="495641" y="3486837"/>
            <a:ext cx="3387888" cy="2535367"/>
          </a:xfrm>
          <a:prstGeom prst="rect">
            <a:avLst/>
          </a:prstGeom>
          <a:solidFill>
            <a:schemeClr val="bg1">
              <a:alpha val="65000"/>
            </a:schemeClr>
          </a:solidFill>
          <a:ln>
            <a:noFill/>
          </a:ln>
        </p:spPr>
        <p:txBody>
          <a:bodyPr vert="horz" lIns="0" tIns="0" rIns="0" bIns="0" rtlCol="0">
            <a:noAutofit/>
          </a:bodyPr>
          <a:lstStyle>
            <a:lvl1pPr marL="0" indent="0" algn="l" defTabSz="914269" rtl="0" eaLnBrk="1" latinLnBrk="0" hangingPunct="1"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None/>
              <a:defRPr sz="16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269" rtl="0" eaLnBrk="1" latinLnBrk="0" hangingPunct="1">
              <a:spcBef>
                <a:spcPts val="0"/>
              </a:spcBef>
              <a:spcAft>
                <a:spcPts val="600"/>
              </a:spcAft>
              <a:buFont typeface="Open Sans" panose="020B0606030504020204" pitchFamily="34" charset="0"/>
              <a:buNone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269" rtl="0" eaLnBrk="1" latinLnBrk="0" hangingPunct="1">
              <a:spcBef>
                <a:spcPts val="12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252000" indent="-144000" algn="l" defTabSz="914269" rtl="0" eaLnBrk="1" latinLnBrk="0" hangingPunct="1">
              <a:spcBef>
                <a:spcPts val="0"/>
              </a:spcBef>
              <a:buFont typeface="Open Sans" panose="020B0606030504020204" pitchFamily="34" charset="0"/>
              <a:buChar char="–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269" rtl="0" eaLnBrk="1" latinLnBrk="0" hangingPunct="1">
              <a:spcBef>
                <a:spcPts val="600"/>
              </a:spcBef>
              <a:spcAft>
                <a:spcPts val="0"/>
              </a:spcAft>
              <a:buFont typeface="Symbol" panose="05050102010706020507" pitchFamily="18" charset="2"/>
              <a:buNone/>
              <a:defRPr sz="1400" b="1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0" marR="0" indent="0" algn="l" defTabSz="914269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252000" marR="0" indent="-252000" algn="l" defTabSz="9142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—"/>
              <a:tabLst/>
              <a:defRPr lang="de-DE" sz="1400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252000" marR="0" indent="-144000" algn="l" defTabSz="9142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Open Sans" panose="020B0606030504020204" pitchFamily="34" charset="0"/>
              <a:buChar char="–"/>
              <a:tabLst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396000" marR="0" indent="-144000" algn="l" defTabSz="9142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de-DE" sz="120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Gymnasium Raabeschule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Mit A 36, A  39 zwei Autobahnen in Nähe zur Schule 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Sachsendamm als Zwangspunkt für Relationen aus dem Nordwesten/Zentrum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Umfeld sonst überwiegend durch Nebenstraßen (OSM: </a:t>
            </a:r>
            <a:r>
              <a:rPr lang="de-DE" sz="1200" dirty="0" err="1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Secondary</a:t>
            </a:r>
            <a:r>
              <a:rPr lang="de-DE" sz="120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 und </a:t>
            </a:r>
            <a:r>
              <a:rPr lang="de-DE" sz="1200" dirty="0" err="1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Tertiary</a:t>
            </a:r>
            <a:r>
              <a:rPr lang="de-DE" sz="120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/weiß) geprägt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Zulässige Höchstgeschwindigkeit durchweg 30 km/h (Ausnahme: Sachsendamm = </a:t>
            </a:r>
            <a:br>
              <a:rPr lang="de-DE" sz="120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</a:br>
            <a:r>
              <a:rPr lang="de-DE" sz="120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50 km/h)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endParaRPr lang="de-DE" sz="1200" dirty="0">
              <a:solidFill>
                <a:schemeClr val="tx1"/>
              </a:solidFill>
              <a:latin typeface="Avenir Next LT Pro" panose="020B0504020202020204" pitchFamily="34" charset="0"/>
              <a:cs typeface="Arial" panose="020B0604020202020204" pitchFamily="34" charset="0"/>
            </a:endParaRPr>
          </a:p>
          <a:p>
            <a:pPr marL="285750" lvl="1" indent="-285750">
              <a:buFont typeface="Arial" panose="020B0604020202020204" pitchFamily="34" charset="0"/>
              <a:buChar char="•"/>
            </a:pPr>
            <a:endParaRPr lang="de-DE" sz="1200" dirty="0">
              <a:solidFill>
                <a:schemeClr val="tx1"/>
              </a:solidFill>
              <a:latin typeface="Avenir Next LT Pro" panose="020B0504020202020204" pitchFamily="34" charset="0"/>
            </a:endParaRPr>
          </a:p>
        </p:txBody>
      </p:sp>
      <p:pic>
        <p:nvPicPr>
          <p:cNvPr id="20" name="Grafik 19" descr="Ein Bild, das Grafiken, Screenshot, Kreis, Logo enthält.&#10;&#10;Automatisch generierte Beschreibung">
            <a:extLst>
              <a:ext uri="{FF2B5EF4-FFF2-40B4-BE49-F238E27FC236}">
                <a16:creationId xmlns:a16="http://schemas.microsoft.com/office/drawing/2014/main" id="{D8D36409-A161-4B62-8C27-F88107B12DC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6515" y="6406697"/>
            <a:ext cx="1008234" cy="461683"/>
          </a:xfrm>
          <a:prstGeom prst="rect">
            <a:avLst/>
          </a:prstGeom>
        </p:spPr>
      </p:pic>
      <p:pic>
        <p:nvPicPr>
          <p:cNvPr id="21" name="Grafik 20" descr="Ein Bild, das Schrift, Grafiken, Logo, Grafikdesign enthält.&#10;&#10;Automatisch generierte Beschreibung">
            <a:extLst>
              <a:ext uri="{FF2B5EF4-FFF2-40B4-BE49-F238E27FC236}">
                <a16:creationId xmlns:a16="http://schemas.microsoft.com/office/drawing/2014/main" id="{71B308A4-4980-452F-8712-E7D0BF23891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0058" y="6506888"/>
            <a:ext cx="643612" cy="260070"/>
          </a:xfrm>
          <a:prstGeom prst="rect">
            <a:avLst/>
          </a:prstGeom>
        </p:spPr>
      </p:pic>
      <p:pic>
        <p:nvPicPr>
          <p:cNvPr id="25" name="Grafik 24" descr="Ein Bild, das Text, Screenshot, Schrift, Visitenkarte enthält.&#10;&#10;Automatisch generierte Beschreibung">
            <a:extLst>
              <a:ext uri="{FF2B5EF4-FFF2-40B4-BE49-F238E27FC236}">
                <a16:creationId xmlns:a16="http://schemas.microsoft.com/office/drawing/2014/main" id="{0597F2DE-7BCB-48F5-94AF-F4880088F13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8974" y="6479229"/>
            <a:ext cx="309080" cy="315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49883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0295B546-DB02-458F-913C-5E2A0EE75D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8324" y="1171676"/>
            <a:ext cx="10353675" cy="4862455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29E42BA2-0A4F-481E-84C9-AFA052EA7A67}"/>
              </a:ext>
            </a:extLst>
          </p:cNvPr>
          <p:cNvSpPr/>
          <p:nvPr/>
        </p:nvSpPr>
        <p:spPr>
          <a:xfrm>
            <a:off x="333375" y="1104900"/>
            <a:ext cx="4533900" cy="51967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6" name="Titel 1">
            <a:extLst>
              <a:ext uri="{FF2B5EF4-FFF2-40B4-BE49-F238E27FC236}">
                <a16:creationId xmlns:a16="http://schemas.microsoft.com/office/drawing/2014/main" id="{0A3E063F-754A-40BF-ABD7-61C4064F56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434" y="513183"/>
            <a:ext cx="10810965" cy="684213"/>
          </a:xfrm>
        </p:spPr>
        <p:txBody>
          <a:bodyPr/>
          <a:lstStyle/>
          <a:p>
            <a:r>
              <a:rPr lang="de-DE" b="0" dirty="0">
                <a:solidFill>
                  <a:schemeClr val="tx1">
                    <a:lumMod val="75000"/>
                    <a:lumOff val="25000"/>
                  </a:schemeClr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Verkehrsangebot - Radverkehrsinfrastruktur</a:t>
            </a:r>
            <a:endParaRPr lang="de-DE" b="0" dirty="0">
              <a:solidFill>
                <a:schemeClr val="bg1">
                  <a:lumMod val="75000"/>
                </a:schemeClr>
              </a:solidFill>
              <a:latin typeface="Avenir Next LT Pro" panose="020B0504020202020204" pitchFamily="34" charset="0"/>
            </a:endParaRP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187294AC-C377-410C-91D3-CADB987DF1DC}"/>
              </a:ext>
            </a:extLst>
          </p:cNvPr>
          <p:cNvSpPr/>
          <p:nvPr/>
        </p:nvSpPr>
        <p:spPr>
          <a:xfrm>
            <a:off x="0" y="6415936"/>
            <a:ext cx="12192000" cy="442064"/>
          </a:xfrm>
          <a:prstGeom prst="rect">
            <a:avLst/>
          </a:prstGeom>
          <a:solidFill>
            <a:srgbClr val="1976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B2A2DBDC-6EC3-47AC-85A6-CC106AF42F16}"/>
              </a:ext>
            </a:extLst>
          </p:cNvPr>
          <p:cNvGrpSpPr>
            <a:grpSpLocks noChangeAspect="1"/>
          </p:cNvGrpSpPr>
          <p:nvPr/>
        </p:nvGrpSpPr>
        <p:grpSpPr>
          <a:xfrm>
            <a:off x="101230" y="6514549"/>
            <a:ext cx="1737095" cy="229166"/>
            <a:chOff x="766354" y="1592366"/>
            <a:chExt cx="4432663" cy="584778"/>
          </a:xfrm>
        </p:grpSpPr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9BF63794-BE40-42FD-92DC-7F1E8CA802F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02" t="15068" r="13532" b="58184"/>
            <a:stretch/>
          </p:blipFill>
          <p:spPr>
            <a:xfrm>
              <a:off x="766354" y="1592368"/>
              <a:ext cx="2516777" cy="584776"/>
            </a:xfrm>
            <a:prstGeom prst="rect">
              <a:avLst/>
            </a:prstGeom>
          </p:spPr>
        </p:pic>
        <p:pic>
          <p:nvPicPr>
            <p:cNvPr id="14" name="Grafik 13">
              <a:extLst>
                <a:ext uri="{FF2B5EF4-FFF2-40B4-BE49-F238E27FC236}">
                  <a16:creationId xmlns:a16="http://schemas.microsoft.com/office/drawing/2014/main" id="{11E4E5CB-CA31-4E48-9562-4633E73AEBE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463" t="49319" r="24641" b="23933"/>
            <a:stretch/>
          </p:blipFill>
          <p:spPr>
            <a:xfrm>
              <a:off x="3283131" y="1592366"/>
              <a:ext cx="1915886" cy="584777"/>
            </a:xfrm>
            <a:prstGeom prst="rect">
              <a:avLst/>
            </a:prstGeom>
          </p:spPr>
        </p:pic>
      </p:grpSp>
      <p:sp>
        <p:nvSpPr>
          <p:cNvPr id="6" name="Freihandform: Form 5">
            <a:extLst>
              <a:ext uri="{FF2B5EF4-FFF2-40B4-BE49-F238E27FC236}">
                <a16:creationId xmlns:a16="http://schemas.microsoft.com/office/drawing/2014/main" id="{49EE7E20-64AC-469A-8CE7-8BF1592E3C65}"/>
              </a:ext>
            </a:extLst>
          </p:cNvPr>
          <p:cNvSpPr/>
          <p:nvPr/>
        </p:nvSpPr>
        <p:spPr>
          <a:xfrm>
            <a:off x="5283994" y="4005263"/>
            <a:ext cx="802481" cy="869156"/>
          </a:xfrm>
          <a:custGeom>
            <a:avLst/>
            <a:gdLst>
              <a:gd name="connsiteX0" fmla="*/ 550069 w 802481"/>
              <a:gd name="connsiteY0" fmla="*/ 71437 h 869156"/>
              <a:gd name="connsiteX1" fmla="*/ 752475 w 802481"/>
              <a:gd name="connsiteY1" fmla="*/ 35718 h 869156"/>
              <a:gd name="connsiteX2" fmla="*/ 797719 w 802481"/>
              <a:gd name="connsiteY2" fmla="*/ 252412 h 869156"/>
              <a:gd name="connsiteX3" fmla="*/ 690562 w 802481"/>
              <a:gd name="connsiteY3" fmla="*/ 271462 h 869156"/>
              <a:gd name="connsiteX4" fmla="*/ 697706 w 802481"/>
              <a:gd name="connsiteY4" fmla="*/ 300037 h 869156"/>
              <a:gd name="connsiteX5" fmla="*/ 723900 w 802481"/>
              <a:gd name="connsiteY5" fmla="*/ 295275 h 869156"/>
              <a:gd name="connsiteX6" fmla="*/ 802481 w 802481"/>
              <a:gd name="connsiteY6" fmla="*/ 719137 h 869156"/>
              <a:gd name="connsiteX7" fmla="*/ 585787 w 802481"/>
              <a:gd name="connsiteY7" fmla="*/ 754856 h 869156"/>
              <a:gd name="connsiteX8" fmla="*/ 519112 w 802481"/>
              <a:gd name="connsiteY8" fmla="*/ 438150 h 869156"/>
              <a:gd name="connsiteX9" fmla="*/ 235744 w 802481"/>
              <a:gd name="connsiteY9" fmla="*/ 485775 h 869156"/>
              <a:gd name="connsiteX10" fmla="*/ 285750 w 802481"/>
              <a:gd name="connsiteY10" fmla="*/ 835818 h 869156"/>
              <a:gd name="connsiteX11" fmla="*/ 83344 w 802481"/>
              <a:gd name="connsiteY11" fmla="*/ 869156 h 869156"/>
              <a:gd name="connsiteX12" fmla="*/ 0 w 802481"/>
              <a:gd name="connsiteY12" fmla="*/ 452437 h 869156"/>
              <a:gd name="connsiteX13" fmla="*/ 119062 w 802481"/>
              <a:gd name="connsiteY13" fmla="*/ 433387 h 869156"/>
              <a:gd name="connsiteX14" fmla="*/ 50006 w 802481"/>
              <a:gd name="connsiteY14" fmla="*/ 38100 h 869156"/>
              <a:gd name="connsiteX15" fmla="*/ 259556 w 802481"/>
              <a:gd name="connsiteY15" fmla="*/ 0 h 869156"/>
              <a:gd name="connsiteX16" fmla="*/ 330994 w 802481"/>
              <a:gd name="connsiteY16" fmla="*/ 376237 h 869156"/>
              <a:gd name="connsiteX17" fmla="*/ 588169 w 802481"/>
              <a:gd name="connsiteY17" fmla="*/ 330993 h 869156"/>
              <a:gd name="connsiteX18" fmla="*/ 550069 w 802481"/>
              <a:gd name="connsiteY18" fmla="*/ 71437 h 869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802481" h="869156">
                <a:moveTo>
                  <a:pt x="550069" y="71437"/>
                </a:moveTo>
                <a:lnTo>
                  <a:pt x="752475" y="35718"/>
                </a:lnTo>
                <a:lnTo>
                  <a:pt x="797719" y="252412"/>
                </a:lnTo>
                <a:lnTo>
                  <a:pt x="690562" y="271462"/>
                </a:lnTo>
                <a:lnTo>
                  <a:pt x="697706" y="300037"/>
                </a:lnTo>
                <a:lnTo>
                  <a:pt x="723900" y="295275"/>
                </a:lnTo>
                <a:lnTo>
                  <a:pt x="802481" y="719137"/>
                </a:lnTo>
                <a:lnTo>
                  <a:pt x="585787" y="754856"/>
                </a:lnTo>
                <a:lnTo>
                  <a:pt x="519112" y="438150"/>
                </a:lnTo>
                <a:lnTo>
                  <a:pt x="235744" y="485775"/>
                </a:lnTo>
                <a:lnTo>
                  <a:pt x="285750" y="835818"/>
                </a:lnTo>
                <a:lnTo>
                  <a:pt x="83344" y="869156"/>
                </a:lnTo>
                <a:lnTo>
                  <a:pt x="0" y="452437"/>
                </a:lnTo>
                <a:lnTo>
                  <a:pt x="119062" y="433387"/>
                </a:lnTo>
                <a:lnTo>
                  <a:pt x="50006" y="38100"/>
                </a:lnTo>
                <a:lnTo>
                  <a:pt x="259556" y="0"/>
                </a:lnTo>
                <a:lnTo>
                  <a:pt x="330994" y="376237"/>
                </a:lnTo>
                <a:lnTo>
                  <a:pt x="588169" y="330993"/>
                </a:lnTo>
                <a:lnTo>
                  <a:pt x="550069" y="71437"/>
                </a:lnTo>
                <a:close/>
              </a:path>
            </a:pathLst>
          </a:custGeom>
          <a:solidFill>
            <a:srgbClr val="FF7C8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5" name="Inhaltsplatzhalter 2">
            <a:extLst>
              <a:ext uri="{FF2B5EF4-FFF2-40B4-BE49-F238E27FC236}">
                <a16:creationId xmlns:a16="http://schemas.microsoft.com/office/drawing/2014/main" id="{D3DB0F7B-3723-49A5-8256-D5E5DF246586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48113" y="1550126"/>
            <a:ext cx="3988955" cy="4279174"/>
          </a:xfrm>
          <a:solidFill>
            <a:schemeClr val="bg1">
              <a:alpha val="65000"/>
            </a:schemeClr>
          </a:solidFill>
        </p:spPr>
        <p:txBody>
          <a:bodyPr/>
          <a:lstStyle/>
          <a:p>
            <a:pPr>
              <a:spcBef>
                <a:spcPts val="600"/>
              </a:spcBef>
            </a:pPr>
            <a:r>
              <a:rPr lang="de-DE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Zweck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lässt Rückschlüsse über Sicherheitsniveau und Komfort der Radfahrenden zu 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Liefert damit Anhaltspunkt, wie „tauglich“ der Schulweg für Schüler:innen ist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Zeigt Verbesserungspotenzial auf</a:t>
            </a:r>
          </a:p>
          <a:p>
            <a:pPr>
              <a:spcBef>
                <a:spcPts val="600"/>
              </a:spcBef>
            </a:pPr>
            <a:r>
              <a:rPr lang="de-DE" b="1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Datenerhebung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Ortsbegehung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Satellitenfotos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CycleOSM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endParaRPr lang="de-DE" dirty="0">
              <a:solidFill>
                <a:schemeClr val="tx1"/>
              </a:solidFill>
              <a:latin typeface="Avenir Next LT Pro" panose="020B05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de-DE" b="1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Ebene: Erweitertes Schulumfeld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endParaRPr lang="de-DE" dirty="0">
              <a:solidFill>
                <a:schemeClr val="tx1"/>
              </a:solidFill>
              <a:latin typeface="Avenir Next LT Pro" panose="020B0504020202020204" pitchFamily="34" charset="0"/>
            </a:endParaRPr>
          </a:p>
        </p:txBody>
      </p:sp>
      <p:pic>
        <p:nvPicPr>
          <p:cNvPr id="20" name="Grafik 19" descr="Ein Bild, das Grafiken, Screenshot, Kreis, Logo enthält.&#10;&#10;Automatisch generierte Beschreibung">
            <a:extLst>
              <a:ext uri="{FF2B5EF4-FFF2-40B4-BE49-F238E27FC236}">
                <a16:creationId xmlns:a16="http://schemas.microsoft.com/office/drawing/2014/main" id="{09C4410B-8C8E-47A2-BCD7-EDEAA5B006B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6515" y="6406697"/>
            <a:ext cx="1008234" cy="461683"/>
          </a:xfrm>
          <a:prstGeom prst="rect">
            <a:avLst/>
          </a:prstGeom>
        </p:spPr>
      </p:pic>
      <p:pic>
        <p:nvPicPr>
          <p:cNvPr id="21" name="Grafik 20" descr="Ein Bild, das Schrift, Grafiken, Logo, Grafikdesign enthält.&#10;&#10;Automatisch generierte Beschreibung">
            <a:extLst>
              <a:ext uri="{FF2B5EF4-FFF2-40B4-BE49-F238E27FC236}">
                <a16:creationId xmlns:a16="http://schemas.microsoft.com/office/drawing/2014/main" id="{8EE6B0BB-A3DF-4864-9F55-2AD9CBF5B2A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0058" y="6506888"/>
            <a:ext cx="643612" cy="260070"/>
          </a:xfrm>
          <a:prstGeom prst="rect">
            <a:avLst/>
          </a:prstGeom>
        </p:spPr>
      </p:pic>
      <p:pic>
        <p:nvPicPr>
          <p:cNvPr id="22" name="Grafik 21" descr="Ein Bild, das Text, Screenshot, Schrift, Visitenkarte enthält.&#10;&#10;Automatisch generierte Beschreibung">
            <a:extLst>
              <a:ext uri="{FF2B5EF4-FFF2-40B4-BE49-F238E27FC236}">
                <a16:creationId xmlns:a16="http://schemas.microsoft.com/office/drawing/2014/main" id="{F0151A6D-546C-4A4E-BF64-D8786BB1F3D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8974" y="6479229"/>
            <a:ext cx="309080" cy="315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1398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9FD43E2F-87C7-4F11-B0F6-2EF3F687D4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5775"/>
            <a:ext cx="12192000" cy="6150537"/>
          </a:xfrm>
          <a:prstGeom prst="rect">
            <a:avLst/>
          </a:prstGeom>
        </p:spPr>
      </p:pic>
      <p:sp>
        <p:nvSpPr>
          <p:cNvPr id="8" name="Rechteck 7">
            <a:extLst>
              <a:ext uri="{FF2B5EF4-FFF2-40B4-BE49-F238E27FC236}">
                <a16:creationId xmlns:a16="http://schemas.microsoft.com/office/drawing/2014/main" id="{187294AC-C377-410C-91D3-CADB987DF1DC}"/>
              </a:ext>
            </a:extLst>
          </p:cNvPr>
          <p:cNvSpPr/>
          <p:nvPr/>
        </p:nvSpPr>
        <p:spPr>
          <a:xfrm>
            <a:off x="0" y="6415936"/>
            <a:ext cx="12192000" cy="442064"/>
          </a:xfrm>
          <a:prstGeom prst="rect">
            <a:avLst/>
          </a:prstGeom>
          <a:solidFill>
            <a:srgbClr val="1976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B2A2DBDC-6EC3-47AC-85A6-CC106AF42F16}"/>
              </a:ext>
            </a:extLst>
          </p:cNvPr>
          <p:cNvGrpSpPr>
            <a:grpSpLocks noChangeAspect="1"/>
          </p:cNvGrpSpPr>
          <p:nvPr/>
        </p:nvGrpSpPr>
        <p:grpSpPr>
          <a:xfrm>
            <a:off x="101230" y="6514549"/>
            <a:ext cx="1737095" cy="229166"/>
            <a:chOff x="766354" y="1592366"/>
            <a:chExt cx="4432663" cy="584778"/>
          </a:xfrm>
        </p:grpSpPr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9BF63794-BE40-42FD-92DC-7F1E8CA802F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02" t="15068" r="13532" b="58184"/>
            <a:stretch/>
          </p:blipFill>
          <p:spPr>
            <a:xfrm>
              <a:off x="766354" y="1592368"/>
              <a:ext cx="2516777" cy="584776"/>
            </a:xfrm>
            <a:prstGeom prst="rect">
              <a:avLst/>
            </a:prstGeom>
          </p:spPr>
        </p:pic>
        <p:pic>
          <p:nvPicPr>
            <p:cNvPr id="14" name="Grafik 13">
              <a:extLst>
                <a:ext uri="{FF2B5EF4-FFF2-40B4-BE49-F238E27FC236}">
                  <a16:creationId xmlns:a16="http://schemas.microsoft.com/office/drawing/2014/main" id="{11E4E5CB-CA31-4E48-9562-4633E73AEBE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463" t="49319" r="24641" b="23933"/>
            <a:stretch/>
          </p:blipFill>
          <p:spPr>
            <a:xfrm>
              <a:off x="3283131" y="1592366"/>
              <a:ext cx="1915886" cy="584777"/>
            </a:xfrm>
            <a:prstGeom prst="rect">
              <a:avLst/>
            </a:prstGeom>
          </p:spPr>
        </p:pic>
      </p:grpSp>
      <p:sp>
        <p:nvSpPr>
          <p:cNvPr id="15" name="Inhaltsplatzhalter 2">
            <a:extLst>
              <a:ext uri="{FF2B5EF4-FFF2-40B4-BE49-F238E27FC236}">
                <a16:creationId xmlns:a16="http://schemas.microsoft.com/office/drawing/2014/main" id="{D3DB0F7B-3723-49A5-8256-D5E5DF246586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26010" y="1658160"/>
            <a:ext cx="3387888" cy="2225943"/>
          </a:xfrm>
          <a:solidFill>
            <a:schemeClr val="bg1">
              <a:alpha val="65000"/>
            </a:schemeClr>
          </a:solidFill>
        </p:spPr>
        <p:txBody>
          <a:bodyPr/>
          <a:lstStyle/>
          <a:p>
            <a:pPr>
              <a:spcBef>
                <a:spcPts val="600"/>
              </a:spcBef>
            </a:pPr>
            <a:r>
              <a:rPr lang="de-DE" sz="120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Hoffmann-von-Fallersleben-Gymnasium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Überwiegend dezidierte Infrastruktur für den Radverkehr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Radwege im Seitenraum (Sackring) oder eigenständige Radwege in Nord-Süd-Richtung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Fahrradstraße/Mischverkehr mit 30 km/h in Ost-West-Richtung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Querungshilfe (Lichtsignalanlage) an der Hauptstraße (Sackring)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endParaRPr lang="de-DE" sz="1200" dirty="0">
              <a:solidFill>
                <a:schemeClr val="tx1"/>
              </a:solidFill>
              <a:latin typeface="Avenir Next LT Pro" panose="020B0504020202020204" pitchFamily="34" charset="0"/>
              <a:cs typeface="Arial" panose="020B0604020202020204" pitchFamily="34" charset="0"/>
            </a:endParaRPr>
          </a:p>
          <a:p>
            <a:pPr marL="285750" lvl="1" indent="-285750">
              <a:buFont typeface="Arial" panose="020B0604020202020204" pitchFamily="34" charset="0"/>
              <a:buChar char="•"/>
            </a:pPr>
            <a:endParaRPr lang="de-DE" sz="1200" dirty="0">
              <a:solidFill>
                <a:schemeClr val="tx1"/>
              </a:solidFill>
              <a:latin typeface="Avenir Next LT Pro" panose="020B0504020202020204" pitchFamily="34" charset="0"/>
            </a:endParaRPr>
          </a:p>
        </p:txBody>
      </p:sp>
      <p:pic>
        <p:nvPicPr>
          <p:cNvPr id="10" name="Grafik 9" descr="Ein Bild, das Grafiken, Screenshot, Kreis, Logo enthält.&#10;&#10;Automatisch generierte Beschreibung">
            <a:extLst>
              <a:ext uri="{FF2B5EF4-FFF2-40B4-BE49-F238E27FC236}">
                <a16:creationId xmlns:a16="http://schemas.microsoft.com/office/drawing/2014/main" id="{87A63C96-5334-4975-9373-DEC7BEF908F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6515" y="6406697"/>
            <a:ext cx="1008234" cy="461683"/>
          </a:xfrm>
          <a:prstGeom prst="rect">
            <a:avLst/>
          </a:prstGeom>
        </p:spPr>
      </p:pic>
      <p:pic>
        <p:nvPicPr>
          <p:cNvPr id="11" name="Grafik 10" descr="Ein Bild, das Schrift, Grafiken, Logo, Grafikdesign enthält.&#10;&#10;Automatisch generierte Beschreibung">
            <a:extLst>
              <a:ext uri="{FF2B5EF4-FFF2-40B4-BE49-F238E27FC236}">
                <a16:creationId xmlns:a16="http://schemas.microsoft.com/office/drawing/2014/main" id="{3F09C465-21FC-4CB7-BFE5-F498A0F3CF2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0058" y="6506888"/>
            <a:ext cx="643612" cy="260070"/>
          </a:xfrm>
          <a:prstGeom prst="rect">
            <a:avLst/>
          </a:prstGeom>
        </p:spPr>
      </p:pic>
      <p:pic>
        <p:nvPicPr>
          <p:cNvPr id="16" name="Grafik 15" descr="Ein Bild, das Text, Screenshot, Schrift, Visitenkarte enthält.&#10;&#10;Automatisch generierte Beschreibung">
            <a:extLst>
              <a:ext uri="{FF2B5EF4-FFF2-40B4-BE49-F238E27FC236}">
                <a16:creationId xmlns:a16="http://schemas.microsoft.com/office/drawing/2014/main" id="{2B0CE384-987E-4E4D-A48C-BC93E77E429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8974" y="6479229"/>
            <a:ext cx="309080" cy="315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193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el 1">
            <a:extLst>
              <a:ext uri="{FF2B5EF4-FFF2-40B4-BE49-F238E27FC236}">
                <a16:creationId xmlns:a16="http://schemas.microsoft.com/office/drawing/2014/main" id="{0A3E063F-754A-40BF-ABD7-61C4064F56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434" y="513183"/>
            <a:ext cx="10810965" cy="684213"/>
          </a:xfrm>
        </p:spPr>
        <p:txBody>
          <a:bodyPr/>
          <a:lstStyle/>
          <a:p>
            <a:r>
              <a:rPr lang="de-DE" b="0" dirty="0">
                <a:solidFill>
                  <a:schemeClr val="tx1">
                    <a:lumMod val="75000"/>
                    <a:lumOff val="25000"/>
                  </a:schemeClr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Verkehrsangebot - Radverkehrsinfrastruktur</a:t>
            </a:r>
            <a:endParaRPr lang="de-DE" b="0" dirty="0">
              <a:solidFill>
                <a:schemeClr val="bg1">
                  <a:lumMod val="75000"/>
                </a:schemeClr>
              </a:solidFill>
              <a:latin typeface="Avenir Next LT Pro" panose="020B0504020202020204" pitchFamily="34" charset="0"/>
            </a:endParaRP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187294AC-C377-410C-91D3-CADB987DF1DC}"/>
              </a:ext>
            </a:extLst>
          </p:cNvPr>
          <p:cNvSpPr/>
          <p:nvPr/>
        </p:nvSpPr>
        <p:spPr>
          <a:xfrm>
            <a:off x="0" y="6415936"/>
            <a:ext cx="12192000" cy="442064"/>
          </a:xfrm>
          <a:prstGeom prst="rect">
            <a:avLst/>
          </a:prstGeom>
          <a:solidFill>
            <a:srgbClr val="1976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B2A2DBDC-6EC3-47AC-85A6-CC106AF42F16}"/>
              </a:ext>
            </a:extLst>
          </p:cNvPr>
          <p:cNvGrpSpPr>
            <a:grpSpLocks noChangeAspect="1"/>
          </p:cNvGrpSpPr>
          <p:nvPr/>
        </p:nvGrpSpPr>
        <p:grpSpPr>
          <a:xfrm>
            <a:off x="101230" y="6514549"/>
            <a:ext cx="1737095" cy="229166"/>
            <a:chOff x="766354" y="1592366"/>
            <a:chExt cx="4432663" cy="584778"/>
          </a:xfrm>
        </p:grpSpPr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9BF63794-BE40-42FD-92DC-7F1E8CA802F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02" t="15068" r="13532" b="58184"/>
            <a:stretch/>
          </p:blipFill>
          <p:spPr>
            <a:xfrm>
              <a:off x="766354" y="1592368"/>
              <a:ext cx="2516777" cy="584776"/>
            </a:xfrm>
            <a:prstGeom prst="rect">
              <a:avLst/>
            </a:prstGeom>
          </p:spPr>
        </p:pic>
        <p:pic>
          <p:nvPicPr>
            <p:cNvPr id="14" name="Grafik 13">
              <a:extLst>
                <a:ext uri="{FF2B5EF4-FFF2-40B4-BE49-F238E27FC236}">
                  <a16:creationId xmlns:a16="http://schemas.microsoft.com/office/drawing/2014/main" id="{11E4E5CB-CA31-4E48-9562-4633E73AEBE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463" t="49319" r="24641" b="23933"/>
            <a:stretch/>
          </p:blipFill>
          <p:spPr>
            <a:xfrm>
              <a:off x="3283131" y="1592366"/>
              <a:ext cx="1915886" cy="584777"/>
            </a:xfrm>
            <a:prstGeom prst="rect">
              <a:avLst/>
            </a:prstGeom>
          </p:spPr>
        </p:pic>
      </p:grpSp>
      <p:sp>
        <p:nvSpPr>
          <p:cNvPr id="15" name="Inhaltsplatzhalter 2">
            <a:extLst>
              <a:ext uri="{FF2B5EF4-FFF2-40B4-BE49-F238E27FC236}">
                <a16:creationId xmlns:a16="http://schemas.microsoft.com/office/drawing/2014/main" id="{D3DB0F7B-3723-49A5-8256-D5E5DF246586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48113" y="1550126"/>
            <a:ext cx="3988955" cy="4279174"/>
          </a:xfrm>
          <a:solidFill>
            <a:schemeClr val="bg1">
              <a:alpha val="65000"/>
            </a:schemeClr>
          </a:solidFill>
        </p:spPr>
        <p:txBody>
          <a:bodyPr/>
          <a:lstStyle/>
          <a:p>
            <a:pPr>
              <a:spcBef>
                <a:spcPts val="600"/>
              </a:spcBef>
            </a:pPr>
            <a:r>
              <a:rPr lang="de-DE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Beispiel: Hoffmann-von-Fallersleben-Gymnasium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Überwiegend dezidierte Infrastruktur für den Radverkehr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Radwege im Seitenraum (Sackring) oder eigenständige Radwege in Nord-Süd-Richtung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Fahrradstraße/Mischverkehr mit 30 km/h in Ost-West-Richtung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Querungshilfe (Lichtsignalanlage) an der Hauptstraße (Sackring)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endParaRPr lang="de-DE" dirty="0">
              <a:solidFill>
                <a:schemeClr val="tx1"/>
              </a:solidFill>
              <a:latin typeface="Avenir Next LT Pro" panose="020B0504020202020204" pitchFamily="34" charset="0"/>
              <a:cs typeface="Arial" panose="020B0604020202020204" pitchFamily="34" charset="0"/>
            </a:endParaRPr>
          </a:p>
          <a:p>
            <a:pPr marL="285750" lvl="1" indent="-285750">
              <a:buFont typeface="Arial" panose="020B0604020202020204" pitchFamily="34" charset="0"/>
              <a:buChar char="•"/>
            </a:pPr>
            <a:endParaRPr lang="de-DE" dirty="0">
              <a:solidFill>
                <a:schemeClr val="tx1"/>
              </a:solidFill>
              <a:latin typeface="Avenir Next LT Pro" panose="020B0504020202020204" pitchFamily="34" charset="0"/>
            </a:endParaRP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4DDD27AF-8FAE-4544-ADA2-4A045118B6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03214"/>
            <a:ext cx="12192000" cy="6253098"/>
          </a:xfrm>
          <a:prstGeom prst="rect">
            <a:avLst/>
          </a:prstGeom>
        </p:spPr>
      </p:pic>
      <p:sp>
        <p:nvSpPr>
          <p:cNvPr id="18" name="Inhaltsplatzhalter 2">
            <a:extLst>
              <a:ext uri="{FF2B5EF4-FFF2-40B4-BE49-F238E27FC236}">
                <a16:creationId xmlns:a16="http://schemas.microsoft.com/office/drawing/2014/main" id="{2D44796C-F767-4AA0-BB5E-D378768718DD}"/>
              </a:ext>
            </a:extLst>
          </p:cNvPr>
          <p:cNvSpPr txBox="1">
            <a:spLocks/>
          </p:cNvSpPr>
          <p:nvPr/>
        </p:nvSpPr>
        <p:spPr>
          <a:xfrm>
            <a:off x="6741868" y="638130"/>
            <a:ext cx="3439624" cy="1841301"/>
          </a:xfrm>
          <a:prstGeom prst="rect">
            <a:avLst/>
          </a:prstGeom>
          <a:solidFill>
            <a:schemeClr val="bg1">
              <a:alpha val="65000"/>
            </a:schemeClr>
          </a:solidFill>
          <a:ln>
            <a:noFill/>
          </a:ln>
        </p:spPr>
        <p:txBody>
          <a:bodyPr vert="horz" lIns="0" tIns="0" rIns="0" bIns="0" rtlCol="0">
            <a:noAutofit/>
          </a:bodyPr>
          <a:lstStyle>
            <a:lvl1pPr marL="0" indent="0" algn="l" defTabSz="914269" rtl="0" eaLnBrk="1" latinLnBrk="0" hangingPunct="1"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None/>
              <a:defRPr sz="16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269" rtl="0" eaLnBrk="1" latinLnBrk="0" hangingPunct="1">
              <a:spcBef>
                <a:spcPts val="0"/>
              </a:spcBef>
              <a:spcAft>
                <a:spcPts val="600"/>
              </a:spcAft>
              <a:buFont typeface="Open Sans" panose="020B0606030504020204" pitchFamily="34" charset="0"/>
              <a:buNone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269" rtl="0" eaLnBrk="1" latinLnBrk="0" hangingPunct="1">
              <a:spcBef>
                <a:spcPts val="12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252000" indent="-144000" algn="l" defTabSz="914269" rtl="0" eaLnBrk="1" latinLnBrk="0" hangingPunct="1">
              <a:spcBef>
                <a:spcPts val="0"/>
              </a:spcBef>
              <a:buFont typeface="Open Sans" panose="020B0606030504020204" pitchFamily="34" charset="0"/>
              <a:buChar char="–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269" rtl="0" eaLnBrk="1" latinLnBrk="0" hangingPunct="1">
              <a:spcBef>
                <a:spcPts val="600"/>
              </a:spcBef>
              <a:spcAft>
                <a:spcPts val="0"/>
              </a:spcAft>
              <a:buFont typeface="Symbol" panose="05050102010706020507" pitchFamily="18" charset="2"/>
              <a:buNone/>
              <a:defRPr sz="1400" b="1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0" marR="0" indent="0" algn="l" defTabSz="914269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252000" marR="0" indent="-252000" algn="l" defTabSz="9142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—"/>
              <a:tabLst/>
              <a:defRPr lang="de-DE" sz="1400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252000" marR="0" indent="-144000" algn="l" defTabSz="9142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Open Sans" panose="020B0606030504020204" pitchFamily="34" charset="0"/>
              <a:buChar char="–"/>
              <a:tabLst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396000" marR="0" indent="-144000" algn="l" defTabSz="9142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de-DE" sz="120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Gymnasium Raabeschule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Sachsendamm und </a:t>
            </a:r>
            <a:r>
              <a:rPr lang="de-DE" sz="1200" dirty="0" err="1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Stettinstraße</a:t>
            </a:r>
            <a:r>
              <a:rPr lang="de-DE" sz="120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 mit eigenem separaten Radweg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Ampeln am Sachsendamm helfen bei der Querung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Umfeld sonst überwiegend durch Nebenstraßen ohne dezidierte Radinfrastruktur geprägt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endParaRPr lang="de-DE" sz="1200" dirty="0">
              <a:solidFill>
                <a:schemeClr val="tx1"/>
              </a:solidFill>
              <a:latin typeface="Avenir Next LT Pro" panose="020B0504020202020204" pitchFamily="34" charset="0"/>
              <a:cs typeface="Arial" panose="020B0604020202020204" pitchFamily="34" charset="0"/>
            </a:endParaRPr>
          </a:p>
          <a:p>
            <a:pPr marL="285750" lvl="1" indent="-285750">
              <a:buFont typeface="Arial" panose="020B0604020202020204" pitchFamily="34" charset="0"/>
              <a:buChar char="•"/>
            </a:pPr>
            <a:endParaRPr lang="de-DE" sz="1200" dirty="0">
              <a:solidFill>
                <a:schemeClr val="tx1"/>
              </a:solidFill>
              <a:latin typeface="Avenir Next LT Pro" panose="020B0504020202020204" pitchFamily="34" charset="0"/>
            </a:endParaRPr>
          </a:p>
        </p:txBody>
      </p:sp>
      <p:pic>
        <p:nvPicPr>
          <p:cNvPr id="16" name="Grafik 15" descr="Ein Bild, das Grafiken, Screenshot, Kreis, Logo enthält.&#10;&#10;Automatisch generierte Beschreibung">
            <a:extLst>
              <a:ext uri="{FF2B5EF4-FFF2-40B4-BE49-F238E27FC236}">
                <a16:creationId xmlns:a16="http://schemas.microsoft.com/office/drawing/2014/main" id="{775012E3-8F94-42BD-B2D8-5540C17690B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6515" y="6406697"/>
            <a:ext cx="1008234" cy="461683"/>
          </a:xfrm>
          <a:prstGeom prst="rect">
            <a:avLst/>
          </a:prstGeom>
        </p:spPr>
      </p:pic>
      <p:pic>
        <p:nvPicPr>
          <p:cNvPr id="17" name="Grafik 16" descr="Ein Bild, das Schrift, Grafiken, Logo, Grafikdesign enthält.&#10;&#10;Automatisch generierte Beschreibung">
            <a:extLst>
              <a:ext uri="{FF2B5EF4-FFF2-40B4-BE49-F238E27FC236}">
                <a16:creationId xmlns:a16="http://schemas.microsoft.com/office/drawing/2014/main" id="{49D1C194-EED6-4C76-A96A-A8F0B0D7ED4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0058" y="6506888"/>
            <a:ext cx="643612" cy="260070"/>
          </a:xfrm>
          <a:prstGeom prst="rect">
            <a:avLst/>
          </a:prstGeom>
        </p:spPr>
      </p:pic>
      <p:pic>
        <p:nvPicPr>
          <p:cNvPr id="19" name="Grafik 18" descr="Ein Bild, das Text, Screenshot, Schrift, Visitenkarte enthält.&#10;&#10;Automatisch generierte Beschreibung">
            <a:extLst>
              <a:ext uri="{FF2B5EF4-FFF2-40B4-BE49-F238E27FC236}">
                <a16:creationId xmlns:a16="http://schemas.microsoft.com/office/drawing/2014/main" id="{614FC5F1-9EC0-4A69-8FB7-AF2604DF0FD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8974" y="6479229"/>
            <a:ext cx="309080" cy="315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8889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72B55AAC-366F-45D5-9B35-0284C810F75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17"/>
          <a:stretch/>
        </p:blipFill>
        <p:spPr>
          <a:xfrm>
            <a:off x="0" y="1235496"/>
            <a:ext cx="12192000" cy="5972175"/>
          </a:xfrm>
          <a:prstGeom prst="rect">
            <a:avLst/>
          </a:prstGeom>
        </p:spPr>
      </p:pic>
      <p:sp>
        <p:nvSpPr>
          <p:cNvPr id="26" name="Titel 1">
            <a:extLst>
              <a:ext uri="{FF2B5EF4-FFF2-40B4-BE49-F238E27FC236}">
                <a16:creationId xmlns:a16="http://schemas.microsoft.com/office/drawing/2014/main" id="{0A3E063F-754A-40BF-ABD7-61C4064F56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434" y="513183"/>
            <a:ext cx="10810965" cy="684213"/>
          </a:xfrm>
        </p:spPr>
        <p:txBody>
          <a:bodyPr/>
          <a:lstStyle/>
          <a:p>
            <a:r>
              <a:rPr lang="de-DE" b="0" dirty="0">
                <a:solidFill>
                  <a:schemeClr val="tx1">
                    <a:lumMod val="75000"/>
                    <a:lumOff val="25000"/>
                  </a:schemeClr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Verkehrsangebot - Radabstellanlagen</a:t>
            </a:r>
            <a:endParaRPr lang="de-DE" b="0" dirty="0">
              <a:solidFill>
                <a:schemeClr val="bg1">
                  <a:lumMod val="75000"/>
                </a:schemeClr>
              </a:solidFill>
              <a:latin typeface="Avenir Next LT Pro" panose="020B0504020202020204" pitchFamily="34" charset="0"/>
            </a:endParaRP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187294AC-C377-410C-91D3-CADB987DF1DC}"/>
              </a:ext>
            </a:extLst>
          </p:cNvPr>
          <p:cNvSpPr/>
          <p:nvPr/>
        </p:nvSpPr>
        <p:spPr>
          <a:xfrm>
            <a:off x="0" y="6466270"/>
            <a:ext cx="12192000" cy="442064"/>
          </a:xfrm>
          <a:prstGeom prst="rect">
            <a:avLst/>
          </a:prstGeom>
          <a:solidFill>
            <a:srgbClr val="1976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B2A2DBDC-6EC3-47AC-85A6-CC106AF42F16}"/>
              </a:ext>
            </a:extLst>
          </p:cNvPr>
          <p:cNvGrpSpPr>
            <a:grpSpLocks noChangeAspect="1"/>
          </p:cNvGrpSpPr>
          <p:nvPr/>
        </p:nvGrpSpPr>
        <p:grpSpPr>
          <a:xfrm>
            <a:off x="101230" y="6514549"/>
            <a:ext cx="1737095" cy="229166"/>
            <a:chOff x="766354" y="1592366"/>
            <a:chExt cx="4432663" cy="584778"/>
          </a:xfrm>
        </p:grpSpPr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9BF63794-BE40-42FD-92DC-7F1E8CA802F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02" t="15068" r="13532" b="58184"/>
            <a:stretch/>
          </p:blipFill>
          <p:spPr>
            <a:xfrm>
              <a:off x="766354" y="1592368"/>
              <a:ext cx="2516777" cy="584776"/>
            </a:xfrm>
            <a:prstGeom prst="rect">
              <a:avLst/>
            </a:prstGeom>
          </p:spPr>
        </p:pic>
        <p:pic>
          <p:nvPicPr>
            <p:cNvPr id="14" name="Grafik 13">
              <a:extLst>
                <a:ext uri="{FF2B5EF4-FFF2-40B4-BE49-F238E27FC236}">
                  <a16:creationId xmlns:a16="http://schemas.microsoft.com/office/drawing/2014/main" id="{11E4E5CB-CA31-4E48-9562-4633E73AEBE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463" t="49319" r="24641" b="23933"/>
            <a:stretch/>
          </p:blipFill>
          <p:spPr>
            <a:xfrm>
              <a:off x="3283131" y="1592366"/>
              <a:ext cx="1915886" cy="584777"/>
            </a:xfrm>
            <a:prstGeom prst="rect">
              <a:avLst/>
            </a:prstGeom>
          </p:spPr>
        </p:pic>
      </p:grpSp>
      <p:sp>
        <p:nvSpPr>
          <p:cNvPr id="15" name="Rechteck 14">
            <a:extLst>
              <a:ext uri="{FF2B5EF4-FFF2-40B4-BE49-F238E27FC236}">
                <a16:creationId xmlns:a16="http://schemas.microsoft.com/office/drawing/2014/main" id="{8565075A-C703-41DF-B539-5CEF3E3398B7}"/>
              </a:ext>
            </a:extLst>
          </p:cNvPr>
          <p:cNvSpPr/>
          <p:nvPr/>
        </p:nvSpPr>
        <p:spPr>
          <a:xfrm>
            <a:off x="7395565" y="1219185"/>
            <a:ext cx="4533900" cy="51967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9" name="Inhaltsplatzhalter 2">
            <a:extLst>
              <a:ext uri="{FF2B5EF4-FFF2-40B4-BE49-F238E27FC236}">
                <a16:creationId xmlns:a16="http://schemas.microsoft.com/office/drawing/2014/main" id="{9AD999A7-9E68-4E9D-A3AA-6C43E7DE095A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668038" y="1550126"/>
            <a:ext cx="3988955" cy="4279174"/>
          </a:xfrm>
          <a:solidFill>
            <a:schemeClr val="bg1">
              <a:alpha val="65000"/>
            </a:schemeClr>
          </a:solidFill>
        </p:spPr>
        <p:txBody>
          <a:bodyPr/>
          <a:lstStyle/>
          <a:p>
            <a:pPr>
              <a:spcBef>
                <a:spcPts val="600"/>
              </a:spcBef>
            </a:pPr>
            <a:r>
              <a:rPr lang="de-DE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Zweck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Berechnung Anzahl der Abstellanlagen pro Schüler/in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Beurteilung der Qualität der Abstellanlagen (z.B. Überdachung, Zugänglichkeit, Sicherheit etc.)</a:t>
            </a:r>
          </a:p>
          <a:p>
            <a:pPr>
              <a:spcBef>
                <a:spcPts val="600"/>
              </a:spcBef>
            </a:pPr>
            <a:r>
              <a:rPr lang="de-DE" b="1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Datenerhebung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Zählung durch Ortsbegehung oder mit Hilfe von Google StreetView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endParaRPr lang="de-DE" dirty="0">
              <a:solidFill>
                <a:schemeClr val="tx1"/>
              </a:solidFill>
              <a:latin typeface="Avenir Next LT Pro" panose="020B05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de-DE" b="1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Ebene: Unmittelbares Schulumfeld 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endParaRPr lang="de-DE" dirty="0">
              <a:solidFill>
                <a:schemeClr val="tx1"/>
              </a:solidFill>
              <a:latin typeface="Avenir Next LT Pro" panose="020B0504020202020204" pitchFamily="34" charset="0"/>
            </a:endParaRPr>
          </a:p>
        </p:txBody>
      </p:sp>
      <p:pic>
        <p:nvPicPr>
          <p:cNvPr id="16" name="Grafik 15" descr="Ein Bild, das Grafiken, Screenshot, Kreis, Logo enthält.&#10;&#10;Automatisch generierte Beschreibung">
            <a:extLst>
              <a:ext uri="{FF2B5EF4-FFF2-40B4-BE49-F238E27FC236}">
                <a16:creationId xmlns:a16="http://schemas.microsoft.com/office/drawing/2014/main" id="{312BC7C7-0889-467F-B66C-3813B7F159B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6515" y="6406697"/>
            <a:ext cx="1008234" cy="461683"/>
          </a:xfrm>
          <a:prstGeom prst="rect">
            <a:avLst/>
          </a:prstGeom>
        </p:spPr>
      </p:pic>
      <p:pic>
        <p:nvPicPr>
          <p:cNvPr id="17" name="Grafik 16" descr="Ein Bild, das Schrift, Grafiken, Logo, Grafikdesign enthält.&#10;&#10;Automatisch generierte Beschreibung">
            <a:extLst>
              <a:ext uri="{FF2B5EF4-FFF2-40B4-BE49-F238E27FC236}">
                <a16:creationId xmlns:a16="http://schemas.microsoft.com/office/drawing/2014/main" id="{198A6E1E-8BF6-43AE-8016-B9523A2B545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0058" y="6506888"/>
            <a:ext cx="643612" cy="260070"/>
          </a:xfrm>
          <a:prstGeom prst="rect">
            <a:avLst/>
          </a:prstGeom>
        </p:spPr>
      </p:pic>
      <p:pic>
        <p:nvPicPr>
          <p:cNvPr id="18" name="Grafik 17" descr="Ein Bild, das Text, Screenshot, Schrift, Visitenkarte enthält.&#10;&#10;Automatisch generierte Beschreibung">
            <a:extLst>
              <a:ext uri="{FF2B5EF4-FFF2-40B4-BE49-F238E27FC236}">
                <a16:creationId xmlns:a16="http://schemas.microsoft.com/office/drawing/2014/main" id="{D9A76156-F8D9-4045-94BC-361ECD9170E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8974" y="6479229"/>
            <a:ext cx="309080" cy="315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7691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7951F153-5BFC-44B0-A455-12FFE736546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9" t="17460" b="14539"/>
          <a:stretch/>
        </p:blipFill>
        <p:spPr>
          <a:xfrm>
            <a:off x="0" y="1272909"/>
            <a:ext cx="12192000" cy="4779548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29E42BA2-0A4F-481E-84C9-AFA052EA7A67}"/>
              </a:ext>
            </a:extLst>
          </p:cNvPr>
          <p:cNvSpPr/>
          <p:nvPr/>
        </p:nvSpPr>
        <p:spPr>
          <a:xfrm>
            <a:off x="333375" y="1104900"/>
            <a:ext cx="4533900" cy="51967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6" name="Titel 1">
            <a:extLst>
              <a:ext uri="{FF2B5EF4-FFF2-40B4-BE49-F238E27FC236}">
                <a16:creationId xmlns:a16="http://schemas.microsoft.com/office/drawing/2014/main" id="{0A3E063F-754A-40BF-ABD7-61C4064F56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434" y="513183"/>
            <a:ext cx="10810965" cy="684213"/>
          </a:xfrm>
        </p:spPr>
        <p:txBody>
          <a:bodyPr/>
          <a:lstStyle/>
          <a:p>
            <a:r>
              <a:rPr lang="de-DE" b="0" dirty="0">
                <a:solidFill>
                  <a:schemeClr val="tx1">
                    <a:lumMod val="75000"/>
                    <a:lumOff val="25000"/>
                  </a:schemeClr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Verkehrsnachfrage - Radverkehrsaufkommen</a:t>
            </a:r>
            <a:endParaRPr lang="de-DE" b="0" dirty="0">
              <a:solidFill>
                <a:schemeClr val="bg1">
                  <a:lumMod val="75000"/>
                </a:schemeClr>
              </a:solidFill>
              <a:latin typeface="Avenir Next LT Pro" panose="020B0504020202020204" pitchFamily="34" charset="0"/>
            </a:endParaRP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187294AC-C377-410C-91D3-CADB987DF1DC}"/>
              </a:ext>
            </a:extLst>
          </p:cNvPr>
          <p:cNvSpPr/>
          <p:nvPr/>
        </p:nvSpPr>
        <p:spPr>
          <a:xfrm>
            <a:off x="0" y="6415936"/>
            <a:ext cx="12192000" cy="442064"/>
          </a:xfrm>
          <a:prstGeom prst="rect">
            <a:avLst/>
          </a:prstGeom>
          <a:solidFill>
            <a:srgbClr val="1976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B2A2DBDC-6EC3-47AC-85A6-CC106AF42F16}"/>
              </a:ext>
            </a:extLst>
          </p:cNvPr>
          <p:cNvGrpSpPr>
            <a:grpSpLocks noChangeAspect="1"/>
          </p:cNvGrpSpPr>
          <p:nvPr/>
        </p:nvGrpSpPr>
        <p:grpSpPr>
          <a:xfrm>
            <a:off x="101230" y="6514549"/>
            <a:ext cx="1737095" cy="229166"/>
            <a:chOff x="766354" y="1592366"/>
            <a:chExt cx="4432663" cy="584778"/>
          </a:xfrm>
        </p:grpSpPr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9BF63794-BE40-42FD-92DC-7F1E8CA802F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02" t="15068" r="13532" b="58184"/>
            <a:stretch/>
          </p:blipFill>
          <p:spPr>
            <a:xfrm>
              <a:off x="766354" y="1592368"/>
              <a:ext cx="2516777" cy="584776"/>
            </a:xfrm>
            <a:prstGeom prst="rect">
              <a:avLst/>
            </a:prstGeom>
          </p:spPr>
        </p:pic>
        <p:pic>
          <p:nvPicPr>
            <p:cNvPr id="14" name="Grafik 13">
              <a:extLst>
                <a:ext uri="{FF2B5EF4-FFF2-40B4-BE49-F238E27FC236}">
                  <a16:creationId xmlns:a16="http://schemas.microsoft.com/office/drawing/2014/main" id="{11E4E5CB-CA31-4E48-9562-4633E73AEBE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463" t="49319" r="24641" b="23933"/>
            <a:stretch/>
          </p:blipFill>
          <p:spPr>
            <a:xfrm>
              <a:off x="3283131" y="1592366"/>
              <a:ext cx="1915886" cy="584777"/>
            </a:xfrm>
            <a:prstGeom prst="rect">
              <a:avLst/>
            </a:prstGeom>
          </p:spPr>
        </p:pic>
      </p:grpSp>
      <p:sp>
        <p:nvSpPr>
          <p:cNvPr id="15" name="Inhaltsplatzhalter 2">
            <a:extLst>
              <a:ext uri="{FF2B5EF4-FFF2-40B4-BE49-F238E27FC236}">
                <a16:creationId xmlns:a16="http://schemas.microsoft.com/office/drawing/2014/main" id="{D3DB0F7B-3723-49A5-8256-D5E5DF246586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48113" y="1550126"/>
            <a:ext cx="3988955" cy="4279174"/>
          </a:xfrm>
          <a:solidFill>
            <a:schemeClr val="bg1">
              <a:alpha val="65000"/>
            </a:schemeClr>
          </a:solidFill>
        </p:spPr>
        <p:txBody>
          <a:bodyPr/>
          <a:lstStyle/>
          <a:p>
            <a:pPr>
              <a:spcBef>
                <a:spcPts val="600"/>
              </a:spcBef>
            </a:pPr>
            <a:r>
              <a:rPr lang="de-DE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Zweck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Bietet einen ersten Überblick darüber, wo sich wie viele Radfahrende aufhalten und fortbewegen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Hilfreich um Schleichwege zu erkennen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Liefert erste Erkenntnisse über Streckennutzungen und Wartezeiten an Knotenpunkten</a:t>
            </a:r>
          </a:p>
          <a:p>
            <a:pPr>
              <a:spcBef>
                <a:spcPts val="600"/>
              </a:spcBef>
            </a:pPr>
            <a:r>
              <a:rPr lang="de-DE" b="1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Datenerhebung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RiDE-Portal (</a:t>
            </a:r>
            <a:r>
              <a:rPr lang="de-DE" dirty="0" err="1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Heatmap</a:t>
            </a:r>
            <a:r>
              <a:rPr lang="de-DE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) – zeigt die Verteilung aller GPS-Punkte -&gt; lässt keine direkten Schlüsse zu der absoluten Anzahl an Radfahrende zu, sondern stellt die Summe der Aufenthaltszeit aller Radfahrenden an einem Ort dar</a:t>
            </a:r>
            <a:endParaRPr lang="de-DE" dirty="0">
              <a:solidFill>
                <a:schemeClr val="tx1"/>
              </a:solidFill>
              <a:latin typeface="Avenir Next LT Pro" panose="020B0504020202020204" pitchFamily="34" charset="0"/>
            </a:endParaRPr>
          </a:p>
          <a:p>
            <a:pPr>
              <a:spcBef>
                <a:spcPts val="600"/>
              </a:spcBef>
            </a:pPr>
            <a:r>
              <a:rPr lang="de-DE" b="1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Ebene: erweitertes Schulumfeld</a:t>
            </a:r>
          </a:p>
          <a:p>
            <a:pPr lvl="1"/>
            <a:endParaRPr lang="de-DE" dirty="0">
              <a:solidFill>
                <a:schemeClr val="tx1"/>
              </a:solidFill>
              <a:latin typeface="Avenir Next LT Pro" panose="020B0504020202020204" pitchFamily="34" charset="0"/>
            </a:endParaRPr>
          </a:p>
        </p:txBody>
      </p:sp>
      <p:pic>
        <p:nvPicPr>
          <p:cNvPr id="16" name="Grafik 15" descr="Ein Bild, das Grafiken, Screenshot, Kreis, Logo enthält.&#10;&#10;Automatisch generierte Beschreibung">
            <a:extLst>
              <a:ext uri="{FF2B5EF4-FFF2-40B4-BE49-F238E27FC236}">
                <a16:creationId xmlns:a16="http://schemas.microsoft.com/office/drawing/2014/main" id="{7BF5AFDC-1B9C-4788-812D-F48F9C62ED6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6515" y="6406697"/>
            <a:ext cx="1008234" cy="461683"/>
          </a:xfrm>
          <a:prstGeom prst="rect">
            <a:avLst/>
          </a:prstGeom>
        </p:spPr>
      </p:pic>
      <p:pic>
        <p:nvPicPr>
          <p:cNvPr id="17" name="Grafik 16" descr="Ein Bild, das Schrift, Grafiken, Logo, Grafikdesign enthält.&#10;&#10;Automatisch generierte Beschreibung">
            <a:extLst>
              <a:ext uri="{FF2B5EF4-FFF2-40B4-BE49-F238E27FC236}">
                <a16:creationId xmlns:a16="http://schemas.microsoft.com/office/drawing/2014/main" id="{5379B029-A69D-44C9-A1DD-07AB216EB40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0058" y="6506888"/>
            <a:ext cx="643612" cy="260070"/>
          </a:xfrm>
          <a:prstGeom prst="rect">
            <a:avLst/>
          </a:prstGeom>
        </p:spPr>
      </p:pic>
      <p:pic>
        <p:nvPicPr>
          <p:cNvPr id="18" name="Grafik 17" descr="Ein Bild, das Text, Screenshot, Schrift, Visitenkarte enthält.&#10;&#10;Automatisch generierte Beschreibung">
            <a:extLst>
              <a:ext uri="{FF2B5EF4-FFF2-40B4-BE49-F238E27FC236}">
                <a16:creationId xmlns:a16="http://schemas.microsoft.com/office/drawing/2014/main" id="{53F98010-37CF-4E61-91B3-0638F4E2D32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8974" y="6479229"/>
            <a:ext cx="309080" cy="315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7281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00F7B8EA-9807-436F-B91B-6BC22BDBAD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18204"/>
            <a:ext cx="12192000" cy="5792044"/>
          </a:xfrm>
          <a:prstGeom prst="rect">
            <a:avLst/>
          </a:prstGeom>
        </p:spPr>
      </p:pic>
      <p:sp>
        <p:nvSpPr>
          <p:cNvPr id="8" name="Rechteck 7">
            <a:extLst>
              <a:ext uri="{FF2B5EF4-FFF2-40B4-BE49-F238E27FC236}">
                <a16:creationId xmlns:a16="http://schemas.microsoft.com/office/drawing/2014/main" id="{187294AC-C377-410C-91D3-CADB987DF1DC}"/>
              </a:ext>
            </a:extLst>
          </p:cNvPr>
          <p:cNvSpPr/>
          <p:nvPr/>
        </p:nvSpPr>
        <p:spPr>
          <a:xfrm>
            <a:off x="0" y="6415936"/>
            <a:ext cx="12192000" cy="442064"/>
          </a:xfrm>
          <a:prstGeom prst="rect">
            <a:avLst/>
          </a:prstGeom>
          <a:solidFill>
            <a:srgbClr val="1976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B2A2DBDC-6EC3-47AC-85A6-CC106AF42F16}"/>
              </a:ext>
            </a:extLst>
          </p:cNvPr>
          <p:cNvGrpSpPr>
            <a:grpSpLocks noChangeAspect="1"/>
          </p:cNvGrpSpPr>
          <p:nvPr/>
        </p:nvGrpSpPr>
        <p:grpSpPr>
          <a:xfrm>
            <a:off x="101230" y="6514549"/>
            <a:ext cx="1737095" cy="229166"/>
            <a:chOff x="766354" y="1592366"/>
            <a:chExt cx="4432663" cy="584778"/>
          </a:xfrm>
        </p:grpSpPr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9BF63794-BE40-42FD-92DC-7F1E8CA802F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02" t="15068" r="13532" b="58184"/>
            <a:stretch/>
          </p:blipFill>
          <p:spPr>
            <a:xfrm>
              <a:off x="766354" y="1592368"/>
              <a:ext cx="2516777" cy="584776"/>
            </a:xfrm>
            <a:prstGeom prst="rect">
              <a:avLst/>
            </a:prstGeom>
          </p:spPr>
        </p:pic>
        <p:pic>
          <p:nvPicPr>
            <p:cNvPr id="14" name="Grafik 13">
              <a:extLst>
                <a:ext uri="{FF2B5EF4-FFF2-40B4-BE49-F238E27FC236}">
                  <a16:creationId xmlns:a16="http://schemas.microsoft.com/office/drawing/2014/main" id="{11E4E5CB-CA31-4E48-9562-4633E73AEBE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463" t="49319" r="24641" b="23933"/>
            <a:stretch/>
          </p:blipFill>
          <p:spPr>
            <a:xfrm>
              <a:off x="3283131" y="1592366"/>
              <a:ext cx="1915886" cy="584777"/>
            </a:xfrm>
            <a:prstGeom prst="rect">
              <a:avLst/>
            </a:prstGeom>
          </p:spPr>
        </p:pic>
      </p:grpSp>
      <p:sp>
        <p:nvSpPr>
          <p:cNvPr id="17" name="Ellipse 16">
            <a:extLst>
              <a:ext uri="{FF2B5EF4-FFF2-40B4-BE49-F238E27FC236}">
                <a16:creationId xmlns:a16="http://schemas.microsoft.com/office/drawing/2014/main" id="{9CE565F7-FD8F-4BE0-B3F2-2671A85E1898}"/>
              </a:ext>
            </a:extLst>
          </p:cNvPr>
          <p:cNvSpPr/>
          <p:nvPr/>
        </p:nvSpPr>
        <p:spPr>
          <a:xfrm>
            <a:off x="5686535" y="2523605"/>
            <a:ext cx="968721" cy="96872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9BC4B5DC-53E1-4352-9B7B-F8AA2F27051B}"/>
              </a:ext>
            </a:extLst>
          </p:cNvPr>
          <p:cNvSpPr txBox="1"/>
          <p:nvPr/>
        </p:nvSpPr>
        <p:spPr>
          <a:xfrm>
            <a:off x="6677025" y="2753662"/>
            <a:ext cx="3067050" cy="738664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de-DE" sz="1400" dirty="0"/>
              <a:t>Im Kreuzungsbereich kommt es zu längeren Wartezeiten. Die Dichte der GPS-Punkte ist dort höher. </a:t>
            </a: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CC9FFD47-DBED-43F4-BC57-CB0030F1E948}"/>
              </a:ext>
            </a:extLst>
          </p:cNvPr>
          <p:cNvSpPr/>
          <p:nvPr/>
        </p:nvSpPr>
        <p:spPr>
          <a:xfrm>
            <a:off x="4946933" y="1820565"/>
            <a:ext cx="968721" cy="290770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id="{2C79EA96-3A06-454F-AB19-523E394CC257}"/>
              </a:ext>
            </a:extLst>
          </p:cNvPr>
          <p:cNvSpPr txBox="1"/>
          <p:nvPr/>
        </p:nvSpPr>
        <p:spPr>
          <a:xfrm>
            <a:off x="707679" y="2772149"/>
            <a:ext cx="3067050" cy="1169551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de-DE" sz="1400" dirty="0"/>
              <a:t>Das sogenannten Ringgleis ist eine beliebte Route für Radfahrende. Dort sind deutlich mehr Menschen unterwegs als auf den umliegen-den Wegen.</a:t>
            </a: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E638F418-683A-4DC5-BCE5-4D81B838544C}"/>
              </a:ext>
            </a:extLst>
          </p:cNvPr>
          <p:cNvSpPr txBox="1"/>
          <p:nvPr/>
        </p:nvSpPr>
        <p:spPr>
          <a:xfrm>
            <a:off x="2449949" y="4819186"/>
            <a:ext cx="3067050" cy="954107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de-DE" sz="1400" dirty="0"/>
              <a:t>Ost-West-Verbindung sind durch die Lage zur Innenstadt stärker frequentiert als Nord-Süd-Relationen</a:t>
            </a:r>
          </a:p>
        </p:txBody>
      </p:sp>
      <p:sp>
        <p:nvSpPr>
          <p:cNvPr id="23" name="Titel 1">
            <a:extLst>
              <a:ext uri="{FF2B5EF4-FFF2-40B4-BE49-F238E27FC236}">
                <a16:creationId xmlns:a16="http://schemas.microsoft.com/office/drawing/2014/main" id="{4E9A831F-545D-4AB7-AA3D-283ABC7F0A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434" y="320236"/>
            <a:ext cx="10810965" cy="684213"/>
          </a:xfrm>
        </p:spPr>
        <p:txBody>
          <a:bodyPr/>
          <a:lstStyle/>
          <a:p>
            <a:r>
              <a:rPr lang="de-DE" sz="2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Verkehrsnachfrage – Radverkehrsaufkommen - </a:t>
            </a:r>
            <a:r>
              <a:rPr lang="de-DE" sz="20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HvF</a:t>
            </a:r>
            <a:br>
              <a:rPr lang="de-DE" sz="2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</a:br>
            <a:endParaRPr lang="de-DE" sz="2000" b="0" dirty="0">
              <a:solidFill>
                <a:schemeClr val="bg1">
                  <a:lumMod val="75000"/>
                </a:schemeClr>
              </a:solidFill>
              <a:latin typeface="Avenir Next LT Pro" panose="020B0504020202020204" pitchFamily="34" charset="0"/>
            </a:endParaRPr>
          </a:p>
        </p:txBody>
      </p:sp>
      <p:pic>
        <p:nvPicPr>
          <p:cNvPr id="16" name="Grafik 15" descr="Ein Bild, das Grafiken, Screenshot, Kreis, Logo enthält.&#10;&#10;Automatisch generierte Beschreibung">
            <a:extLst>
              <a:ext uri="{FF2B5EF4-FFF2-40B4-BE49-F238E27FC236}">
                <a16:creationId xmlns:a16="http://schemas.microsoft.com/office/drawing/2014/main" id="{17F07C12-1EAF-464A-8B92-AAA4497E0D9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6515" y="6406697"/>
            <a:ext cx="1008234" cy="461683"/>
          </a:xfrm>
          <a:prstGeom prst="rect">
            <a:avLst/>
          </a:prstGeom>
        </p:spPr>
      </p:pic>
      <p:pic>
        <p:nvPicPr>
          <p:cNvPr id="18" name="Grafik 17" descr="Ein Bild, das Schrift, Grafiken, Logo, Grafikdesign enthält.&#10;&#10;Automatisch generierte Beschreibung">
            <a:extLst>
              <a:ext uri="{FF2B5EF4-FFF2-40B4-BE49-F238E27FC236}">
                <a16:creationId xmlns:a16="http://schemas.microsoft.com/office/drawing/2014/main" id="{6A6691F5-9284-4090-82EC-3B8EE7CA257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0058" y="6506888"/>
            <a:ext cx="643612" cy="260070"/>
          </a:xfrm>
          <a:prstGeom prst="rect">
            <a:avLst/>
          </a:prstGeom>
        </p:spPr>
      </p:pic>
      <p:pic>
        <p:nvPicPr>
          <p:cNvPr id="24" name="Grafik 23" descr="Ein Bild, das Text, Screenshot, Schrift, Visitenkarte enthält.&#10;&#10;Automatisch generierte Beschreibung">
            <a:extLst>
              <a:ext uri="{FF2B5EF4-FFF2-40B4-BE49-F238E27FC236}">
                <a16:creationId xmlns:a16="http://schemas.microsoft.com/office/drawing/2014/main" id="{38DF799D-A30E-4772-9EF5-014A3AF3884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8974" y="6479229"/>
            <a:ext cx="309080" cy="315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15245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3A898AB0-CAA4-4E36-9D3E-522724F71C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24564"/>
            <a:ext cx="12192000" cy="5895434"/>
          </a:xfrm>
          <a:prstGeom prst="rect">
            <a:avLst/>
          </a:prstGeom>
        </p:spPr>
      </p:pic>
      <p:sp>
        <p:nvSpPr>
          <p:cNvPr id="8" name="Rechteck 7">
            <a:extLst>
              <a:ext uri="{FF2B5EF4-FFF2-40B4-BE49-F238E27FC236}">
                <a16:creationId xmlns:a16="http://schemas.microsoft.com/office/drawing/2014/main" id="{187294AC-C377-410C-91D3-CADB987DF1DC}"/>
              </a:ext>
            </a:extLst>
          </p:cNvPr>
          <p:cNvSpPr/>
          <p:nvPr/>
        </p:nvSpPr>
        <p:spPr>
          <a:xfrm>
            <a:off x="0" y="6415936"/>
            <a:ext cx="12192000" cy="442064"/>
          </a:xfrm>
          <a:prstGeom prst="rect">
            <a:avLst/>
          </a:prstGeom>
          <a:solidFill>
            <a:srgbClr val="1976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B2A2DBDC-6EC3-47AC-85A6-CC106AF42F16}"/>
              </a:ext>
            </a:extLst>
          </p:cNvPr>
          <p:cNvGrpSpPr>
            <a:grpSpLocks noChangeAspect="1"/>
          </p:cNvGrpSpPr>
          <p:nvPr/>
        </p:nvGrpSpPr>
        <p:grpSpPr>
          <a:xfrm>
            <a:off x="101230" y="6514549"/>
            <a:ext cx="1737095" cy="229166"/>
            <a:chOff x="766354" y="1592366"/>
            <a:chExt cx="4432663" cy="584778"/>
          </a:xfrm>
        </p:grpSpPr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9BF63794-BE40-42FD-92DC-7F1E8CA802F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02" t="15068" r="13532" b="58184"/>
            <a:stretch/>
          </p:blipFill>
          <p:spPr>
            <a:xfrm>
              <a:off x="766354" y="1592368"/>
              <a:ext cx="2516777" cy="584776"/>
            </a:xfrm>
            <a:prstGeom prst="rect">
              <a:avLst/>
            </a:prstGeom>
          </p:spPr>
        </p:pic>
        <p:pic>
          <p:nvPicPr>
            <p:cNvPr id="14" name="Grafik 13">
              <a:extLst>
                <a:ext uri="{FF2B5EF4-FFF2-40B4-BE49-F238E27FC236}">
                  <a16:creationId xmlns:a16="http://schemas.microsoft.com/office/drawing/2014/main" id="{11E4E5CB-CA31-4E48-9562-4633E73AEBE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463" t="49319" r="24641" b="23933"/>
            <a:stretch/>
          </p:blipFill>
          <p:spPr>
            <a:xfrm>
              <a:off x="3283131" y="1592366"/>
              <a:ext cx="1915886" cy="584777"/>
            </a:xfrm>
            <a:prstGeom prst="rect">
              <a:avLst/>
            </a:prstGeom>
          </p:spPr>
        </p:pic>
      </p:grpSp>
      <p:sp>
        <p:nvSpPr>
          <p:cNvPr id="17" name="Ellipse 16">
            <a:extLst>
              <a:ext uri="{FF2B5EF4-FFF2-40B4-BE49-F238E27FC236}">
                <a16:creationId xmlns:a16="http://schemas.microsoft.com/office/drawing/2014/main" id="{9CE565F7-FD8F-4BE0-B3F2-2671A85E1898}"/>
              </a:ext>
            </a:extLst>
          </p:cNvPr>
          <p:cNvSpPr/>
          <p:nvPr/>
        </p:nvSpPr>
        <p:spPr>
          <a:xfrm>
            <a:off x="2718066" y="4863176"/>
            <a:ext cx="968721" cy="96872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9BC4B5DC-53E1-4352-9B7B-F8AA2F27051B}"/>
              </a:ext>
            </a:extLst>
          </p:cNvPr>
          <p:cNvSpPr txBox="1"/>
          <p:nvPr/>
        </p:nvSpPr>
        <p:spPr>
          <a:xfrm>
            <a:off x="4790888" y="2100862"/>
            <a:ext cx="3067050" cy="954107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de-DE" sz="1400" dirty="0"/>
              <a:t>In den Kreuzungsbereichen des Sachsendamms kommt es zu längeren Wartezeiten. Die Dichte der GPS-Punkte ist dort höher. </a:t>
            </a: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CC9FFD47-DBED-43F4-BC57-CB0030F1E948}"/>
              </a:ext>
            </a:extLst>
          </p:cNvPr>
          <p:cNvSpPr/>
          <p:nvPr/>
        </p:nvSpPr>
        <p:spPr>
          <a:xfrm>
            <a:off x="4029970" y="3187920"/>
            <a:ext cx="968721" cy="96872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id="{2C79EA96-3A06-454F-AB19-523E394CC257}"/>
              </a:ext>
            </a:extLst>
          </p:cNvPr>
          <p:cNvSpPr txBox="1"/>
          <p:nvPr/>
        </p:nvSpPr>
        <p:spPr>
          <a:xfrm>
            <a:off x="3714750" y="5247122"/>
            <a:ext cx="3067050" cy="738664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de-DE" sz="1400" dirty="0"/>
              <a:t>Der Sachsendamm ist eine wichtige Achse in Nord-Ost Richtung</a:t>
            </a:r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416876D9-3F56-49AD-B14C-2D7D30AAF3BF}"/>
              </a:ext>
            </a:extLst>
          </p:cNvPr>
          <p:cNvSpPr/>
          <p:nvPr/>
        </p:nvSpPr>
        <p:spPr>
          <a:xfrm>
            <a:off x="872051" y="2951885"/>
            <a:ext cx="963303" cy="96872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B58851FB-5C04-4076-9A14-17BEABDAC32F}"/>
              </a:ext>
            </a:extLst>
          </p:cNvPr>
          <p:cNvSpPr txBox="1"/>
          <p:nvPr/>
        </p:nvSpPr>
        <p:spPr>
          <a:xfrm>
            <a:off x="1184541" y="2037313"/>
            <a:ext cx="3067050" cy="523220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de-DE" sz="1400" dirty="0"/>
              <a:t>Weser-Harz-Heide-Radweg ist stark befahren </a:t>
            </a:r>
          </a:p>
        </p:txBody>
      </p:sp>
      <p:sp>
        <p:nvSpPr>
          <p:cNvPr id="24" name="Titel 1">
            <a:extLst>
              <a:ext uri="{FF2B5EF4-FFF2-40B4-BE49-F238E27FC236}">
                <a16:creationId xmlns:a16="http://schemas.microsoft.com/office/drawing/2014/main" id="{5E8B0DCA-E61F-4306-94CD-7EDB581C71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434" y="261513"/>
            <a:ext cx="10810965" cy="684213"/>
          </a:xfrm>
        </p:spPr>
        <p:txBody>
          <a:bodyPr/>
          <a:lstStyle/>
          <a:p>
            <a:r>
              <a:rPr lang="de-DE" b="0" dirty="0">
                <a:solidFill>
                  <a:schemeClr val="tx1">
                    <a:lumMod val="75000"/>
                    <a:lumOff val="25000"/>
                  </a:schemeClr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Verkehrsnachfrage – Radverkehrsaufkommen - RS</a:t>
            </a:r>
            <a:endParaRPr lang="de-DE" b="0" dirty="0">
              <a:solidFill>
                <a:schemeClr val="bg1">
                  <a:lumMod val="75000"/>
                </a:schemeClr>
              </a:solidFill>
              <a:latin typeface="Avenir Next LT Pro" panose="020B0504020202020204" pitchFamily="34" charset="0"/>
            </a:endParaRPr>
          </a:p>
        </p:txBody>
      </p:sp>
      <p:pic>
        <p:nvPicPr>
          <p:cNvPr id="18" name="Grafik 17" descr="Ein Bild, das Grafiken, Screenshot, Kreis, Logo enthält.&#10;&#10;Automatisch generierte Beschreibung">
            <a:extLst>
              <a:ext uri="{FF2B5EF4-FFF2-40B4-BE49-F238E27FC236}">
                <a16:creationId xmlns:a16="http://schemas.microsoft.com/office/drawing/2014/main" id="{0053B880-AE8A-4387-B2EE-98E07355E21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6515" y="6406697"/>
            <a:ext cx="1008234" cy="461683"/>
          </a:xfrm>
          <a:prstGeom prst="rect">
            <a:avLst/>
          </a:prstGeom>
        </p:spPr>
      </p:pic>
      <p:pic>
        <p:nvPicPr>
          <p:cNvPr id="20" name="Grafik 19" descr="Ein Bild, das Schrift, Grafiken, Logo, Grafikdesign enthält.&#10;&#10;Automatisch generierte Beschreibung">
            <a:extLst>
              <a:ext uri="{FF2B5EF4-FFF2-40B4-BE49-F238E27FC236}">
                <a16:creationId xmlns:a16="http://schemas.microsoft.com/office/drawing/2014/main" id="{88415C39-64D8-4DFF-B72E-C5D301BB9D4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0058" y="6506888"/>
            <a:ext cx="643612" cy="260070"/>
          </a:xfrm>
          <a:prstGeom prst="rect">
            <a:avLst/>
          </a:prstGeom>
        </p:spPr>
      </p:pic>
      <p:pic>
        <p:nvPicPr>
          <p:cNvPr id="25" name="Grafik 24" descr="Ein Bild, das Text, Screenshot, Schrift, Visitenkarte enthält.&#10;&#10;Automatisch generierte Beschreibung">
            <a:extLst>
              <a:ext uri="{FF2B5EF4-FFF2-40B4-BE49-F238E27FC236}">
                <a16:creationId xmlns:a16="http://schemas.microsoft.com/office/drawing/2014/main" id="{2E06E232-501B-41DD-9260-CB00D9682C2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8974" y="6479229"/>
            <a:ext cx="309080" cy="315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3833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FEA8198E-BD60-490A-A9A7-40AA627111B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460" b="4475"/>
          <a:stretch/>
        </p:blipFill>
        <p:spPr>
          <a:xfrm>
            <a:off x="0" y="1302171"/>
            <a:ext cx="12192000" cy="5353714"/>
          </a:xfrm>
          <a:prstGeom prst="rect">
            <a:avLst/>
          </a:prstGeom>
        </p:spPr>
      </p:pic>
      <p:sp>
        <p:nvSpPr>
          <p:cNvPr id="22" name="Rechteck 21">
            <a:extLst>
              <a:ext uri="{FF2B5EF4-FFF2-40B4-BE49-F238E27FC236}">
                <a16:creationId xmlns:a16="http://schemas.microsoft.com/office/drawing/2014/main" id="{E28C2B67-46A2-4658-A73C-CCB4E8FC04AC}"/>
              </a:ext>
            </a:extLst>
          </p:cNvPr>
          <p:cNvSpPr/>
          <p:nvPr/>
        </p:nvSpPr>
        <p:spPr>
          <a:xfrm>
            <a:off x="333375" y="1104900"/>
            <a:ext cx="4533900" cy="54096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187294AC-C377-410C-91D3-CADB987DF1DC}"/>
              </a:ext>
            </a:extLst>
          </p:cNvPr>
          <p:cNvSpPr/>
          <p:nvPr/>
        </p:nvSpPr>
        <p:spPr>
          <a:xfrm>
            <a:off x="-46084" y="6415936"/>
            <a:ext cx="12192000" cy="442064"/>
          </a:xfrm>
          <a:prstGeom prst="rect">
            <a:avLst/>
          </a:prstGeom>
          <a:solidFill>
            <a:srgbClr val="1976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B2A2DBDC-6EC3-47AC-85A6-CC106AF42F16}"/>
              </a:ext>
            </a:extLst>
          </p:cNvPr>
          <p:cNvGrpSpPr>
            <a:grpSpLocks noChangeAspect="1"/>
          </p:cNvGrpSpPr>
          <p:nvPr/>
        </p:nvGrpSpPr>
        <p:grpSpPr>
          <a:xfrm>
            <a:off x="101230" y="6514549"/>
            <a:ext cx="1737095" cy="229166"/>
            <a:chOff x="766354" y="1592366"/>
            <a:chExt cx="4432663" cy="584778"/>
          </a:xfrm>
        </p:grpSpPr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9BF63794-BE40-42FD-92DC-7F1E8CA802F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02" t="15068" r="13532" b="58184"/>
            <a:stretch/>
          </p:blipFill>
          <p:spPr>
            <a:xfrm>
              <a:off x="766354" y="1592368"/>
              <a:ext cx="2516777" cy="584776"/>
            </a:xfrm>
            <a:prstGeom prst="rect">
              <a:avLst/>
            </a:prstGeom>
          </p:spPr>
        </p:pic>
        <p:pic>
          <p:nvPicPr>
            <p:cNvPr id="14" name="Grafik 13">
              <a:extLst>
                <a:ext uri="{FF2B5EF4-FFF2-40B4-BE49-F238E27FC236}">
                  <a16:creationId xmlns:a16="http://schemas.microsoft.com/office/drawing/2014/main" id="{11E4E5CB-CA31-4E48-9562-4633E73AEBE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463" t="49319" r="24641" b="23933"/>
            <a:stretch/>
          </p:blipFill>
          <p:spPr>
            <a:xfrm>
              <a:off x="3283131" y="1592366"/>
              <a:ext cx="1915886" cy="584777"/>
            </a:xfrm>
            <a:prstGeom prst="rect">
              <a:avLst/>
            </a:prstGeom>
          </p:spPr>
        </p:pic>
      </p:grpSp>
      <p:sp>
        <p:nvSpPr>
          <p:cNvPr id="23" name="Inhaltsplatzhalter 2">
            <a:extLst>
              <a:ext uri="{FF2B5EF4-FFF2-40B4-BE49-F238E27FC236}">
                <a16:creationId xmlns:a16="http://schemas.microsoft.com/office/drawing/2014/main" id="{CF07370D-A143-4C29-BB16-754F5BCC356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48113" y="1550126"/>
            <a:ext cx="3988955" cy="4279174"/>
          </a:xfrm>
          <a:solidFill>
            <a:schemeClr val="bg1">
              <a:alpha val="65000"/>
            </a:schemeClr>
          </a:solidFill>
        </p:spPr>
        <p:txBody>
          <a:bodyPr/>
          <a:lstStyle/>
          <a:p>
            <a:pPr>
              <a:spcBef>
                <a:spcPts val="600"/>
              </a:spcBef>
            </a:pPr>
            <a:r>
              <a:rPr lang="de-DE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Zweck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Zeigt die absolute Anzahl der Fahrten durch Radfahrende stichprobenhaft  (RiDE-Portal) oder absolut (Dauerzählstellen/Verkehrszählungen) in einem Zeitintervall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Die einzelnen GPS-Punkte (wie sie in der Heatmap dargestellt sind) werden hier den einzelnen Netzelementen zugeordnet (Map-Matching)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Beliebte Routen können identifiziert werden (Hauptrouten)</a:t>
            </a:r>
          </a:p>
          <a:p>
            <a:pPr>
              <a:spcBef>
                <a:spcPts val="600"/>
              </a:spcBef>
            </a:pPr>
            <a:r>
              <a:rPr lang="de-DE" b="1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Datenerhebung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RiDE-Portal (Verkehrsmengen)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Falls vorhanden: Dauerzählstellen/Zählberichte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endParaRPr lang="de-DE" dirty="0">
              <a:solidFill>
                <a:schemeClr val="tx1"/>
              </a:solidFill>
              <a:latin typeface="Avenir Next LT Pro" panose="020B0504020202020204" pitchFamily="34" charset="0"/>
              <a:cs typeface="Arial" panose="020B0604020202020204" pitchFamily="34" charset="0"/>
            </a:endParaRPr>
          </a:p>
          <a:p>
            <a:pPr marL="285750" lvl="1" indent="-285750">
              <a:buFont typeface="Arial" panose="020B0604020202020204" pitchFamily="34" charset="0"/>
              <a:buChar char="•"/>
            </a:pPr>
            <a:endParaRPr lang="de-DE" dirty="0">
              <a:solidFill>
                <a:schemeClr val="tx1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26" name="Titel 1">
            <a:extLst>
              <a:ext uri="{FF2B5EF4-FFF2-40B4-BE49-F238E27FC236}">
                <a16:creationId xmlns:a16="http://schemas.microsoft.com/office/drawing/2014/main" id="{0A3E063F-754A-40BF-ABD7-61C4064F56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434" y="513183"/>
            <a:ext cx="10810965" cy="684213"/>
          </a:xfrm>
        </p:spPr>
        <p:txBody>
          <a:bodyPr/>
          <a:lstStyle/>
          <a:p>
            <a:r>
              <a:rPr lang="de-DE" b="0" dirty="0">
                <a:solidFill>
                  <a:schemeClr val="tx1">
                    <a:lumMod val="75000"/>
                    <a:lumOff val="25000"/>
                  </a:schemeClr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Verkehrsnachfrage - Verkehrsstärken</a:t>
            </a:r>
            <a:endParaRPr lang="de-DE" b="0" dirty="0">
              <a:solidFill>
                <a:schemeClr val="bg1">
                  <a:lumMod val="75000"/>
                </a:schemeClr>
              </a:solidFill>
              <a:latin typeface="Avenir Next LT Pro" panose="020B0504020202020204" pitchFamily="34" charset="0"/>
            </a:endParaRPr>
          </a:p>
        </p:txBody>
      </p:sp>
      <p:sp>
        <p:nvSpPr>
          <p:cNvPr id="25" name="Sprechblase: rechteckig mit abgerundeten Ecken 24">
            <a:extLst>
              <a:ext uri="{FF2B5EF4-FFF2-40B4-BE49-F238E27FC236}">
                <a16:creationId xmlns:a16="http://schemas.microsoft.com/office/drawing/2014/main" id="{A7569F06-031A-4BE3-9E62-6F5622D15716}"/>
              </a:ext>
            </a:extLst>
          </p:cNvPr>
          <p:cNvSpPr/>
          <p:nvPr/>
        </p:nvSpPr>
        <p:spPr>
          <a:xfrm>
            <a:off x="5366657" y="3637249"/>
            <a:ext cx="719815" cy="348359"/>
          </a:xfrm>
          <a:prstGeom prst="wedgeRoundRectCallout">
            <a:avLst>
              <a:gd name="adj1" fmla="val -5979"/>
              <a:gd name="adj2" fmla="val 101809"/>
              <a:gd name="adj3" fmla="val 16667"/>
            </a:avLst>
          </a:prstGeom>
          <a:solidFill>
            <a:srgbClr val="F6C010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8" name="Sprechblase: rechteckig mit abgerundeten Ecken 27">
            <a:extLst>
              <a:ext uri="{FF2B5EF4-FFF2-40B4-BE49-F238E27FC236}">
                <a16:creationId xmlns:a16="http://schemas.microsoft.com/office/drawing/2014/main" id="{AC9A32F4-557E-44A3-A81E-9D8E80A4EEDD}"/>
              </a:ext>
            </a:extLst>
          </p:cNvPr>
          <p:cNvSpPr/>
          <p:nvPr/>
        </p:nvSpPr>
        <p:spPr>
          <a:xfrm rot="10800000">
            <a:off x="9938660" y="4169091"/>
            <a:ext cx="719815" cy="348359"/>
          </a:xfrm>
          <a:prstGeom prst="wedgeRoundRectCallout">
            <a:avLst>
              <a:gd name="adj1" fmla="val -5979"/>
              <a:gd name="adj2" fmla="val 101809"/>
              <a:gd name="adj3" fmla="val 16667"/>
            </a:avLst>
          </a:prstGeom>
          <a:solidFill>
            <a:srgbClr val="E68A16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4" name="Textfeld 23">
            <a:extLst>
              <a:ext uri="{FF2B5EF4-FFF2-40B4-BE49-F238E27FC236}">
                <a16:creationId xmlns:a16="http://schemas.microsoft.com/office/drawing/2014/main" id="{C687DA6F-B03D-4860-8AB4-A53E770C508C}"/>
              </a:ext>
            </a:extLst>
          </p:cNvPr>
          <p:cNvSpPr txBox="1"/>
          <p:nvPr/>
        </p:nvSpPr>
        <p:spPr>
          <a:xfrm>
            <a:off x="9929136" y="4212466"/>
            <a:ext cx="71981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100" dirty="0">
                <a:solidFill>
                  <a:schemeClr val="bg1"/>
                </a:solidFill>
              </a:rPr>
              <a:t>153</a:t>
            </a:r>
          </a:p>
        </p:txBody>
      </p:sp>
      <p:sp>
        <p:nvSpPr>
          <p:cNvPr id="27" name="Textfeld 26">
            <a:extLst>
              <a:ext uri="{FF2B5EF4-FFF2-40B4-BE49-F238E27FC236}">
                <a16:creationId xmlns:a16="http://schemas.microsoft.com/office/drawing/2014/main" id="{C1E5F7C7-8034-463B-8921-DA6051D90ECA}"/>
              </a:ext>
            </a:extLst>
          </p:cNvPr>
          <p:cNvSpPr txBox="1"/>
          <p:nvPr/>
        </p:nvSpPr>
        <p:spPr>
          <a:xfrm>
            <a:off x="5477558" y="3684874"/>
            <a:ext cx="50414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100" dirty="0">
                <a:solidFill>
                  <a:schemeClr val="bg1"/>
                </a:solidFill>
              </a:rPr>
              <a:t>3672</a:t>
            </a:r>
          </a:p>
        </p:txBody>
      </p:sp>
      <p:pic>
        <p:nvPicPr>
          <p:cNvPr id="16" name="Grafik 15" descr="Ein Bild, das Grafiken, Screenshot, Kreis, Logo enthält.&#10;&#10;Automatisch generierte Beschreibung">
            <a:extLst>
              <a:ext uri="{FF2B5EF4-FFF2-40B4-BE49-F238E27FC236}">
                <a16:creationId xmlns:a16="http://schemas.microsoft.com/office/drawing/2014/main" id="{B22832FF-F0CD-4276-A09D-A07EE8D78AC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6515" y="6406697"/>
            <a:ext cx="1008234" cy="461683"/>
          </a:xfrm>
          <a:prstGeom prst="rect">
            <a:avLst/>
          </a:prstGeom>
        </p:spPr>
      </p:pic>
      <p:pic>
        <p:nvPicPr>
          <p:cNvPr id="17" name="Grafik 16" descr="Ein Bild, das Schrift, Grafiken, Logo, Grafikdesign enthält.&#10;&#10;Automatisch generierte Beschreibung">
            <a:extLst>
              <a:ext uri="{FF2B5EF4-FFF2-40B4-BE49-F238E27FC236}">
                <a16:creationId xmlns:a16="http://schemas.microsoft.com/office/drawing/2014/main" id="{31F8FC86-255D-476D-A8E9-5C20585261F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0058" y="6506888"/>
            <a:ext cx="643612" cy="260070"/>
          </a:xfrm>
          <a:prstGeom prst="rect">
            <a:avLst/>
          </a:prstGeom>
        </p:spPr>
      </p:pic>
      <p:pic>
        <p:nvPicPr>
          <p:cNvPr id="18" name="Grafik 17" descr="Ein Bild, das Text, Screenshot, Schrift, Visitenkarte enthält.&#10;&#10;Automatisch generierte Beschreibung">
            <a:extLst>
              <a:ext uri="{FF2B5EF4-FFF2-40B4-BE49-F238E27FC236}">
                <a16:creationId xmlns:a16="http://schemas.microsoft.com/office/drawing/2014/main" id="{473087BD-0100-4B00-9676-CCE4AA402A6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8974" y="6479229"/>
            <a:ext cx="309080" cy="315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9328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6BBF4404-E2CF-429E-B7DD-462CD1A3FF2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461" b="5007"/>
          <a:stretch/>
        </p:blipFill>
        <p:spPr>
          <a:xfrm>
            <a:off x="0" y="1292646"/>
            <a:ext cx="12192000" cy="5317154"/>
          </a:xfrm>
          <a:prstGeom prst="rect">
            <a:avLst/>
          </a:prstGeom>
        </p:spPr>
      </p:pic>
      <p:sp>
        <p:nvSpPr>
          <p:cNvPr id="8" name="Rechteck 7">
            <a:extLst>
              <a:ext uri="{FF2B5EF4-FFF2-40B4-BE49-F238E27FC236}">
                <a16:creationId xmlns:a16="http://schemas.microsoft.com/office/drawing/2014/main" id="{187294AC-C377-410C-91D3-CADB987DF1DC}"/>
              </a:ext>
            </a:extLst>
          </p:cNvPr>
          <p:cNvSpPr/>
          <p:nvPr/>
        </p:nvSpPr>
        <p:spPr>
          <a:xfrm>
            <a:off x="0" y="6415936"/>
            <a:ext cx="12192000" cy="442064"/>
          </a:xfrm>
          <a:prstGeom prst="rect">
            <a:avLst/>
          </a:prstGeom>
          <a:solidFill>
            <a:srgbClr val="1976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B2A2DBDC-6EC3-47AC-85A6-CC106AF42F16}"/>
              </a:ext>
            </a:extLst>
          </p:cNvPr>
          <p:cNvGrpSpPr>
            <a:grpSpLocks noChangeAspect="1"/>
          </p:cNvGrpSpPr>
          <p:nvPr/>
        </p:nvGrpSpPr>
        <p:grpSpPr>
          <a:xfrm>
            <a:off x="101230" y="6514549"/>
            <a:ext cx="1737095" cy="229166"/>
            <a:chOff x="766354" y="1592366"/>
            <a:chExt cx="4432663" cy="584778"/>
          </a:xfrm>
        </p:grpSpPr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9BF63794-BE40-42FD-92DC-7F1E8CA802F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02" t="15068" r="13532" b="58184"/>
            <a:stretch/>
          </p:blipFill>
          <p:spPr>
            <a:xfrm>
              <a:off x="766354" y="1592368"/>
              <a:ext cx="2516777" cy="584776"/>
            </a:xfrm>
            <a:prstGeom prst="rect">
              <a:avLst/>
            </a:prstGeom>
          </p:spPr>
        </p:pic>
        <p:pic>
          <p:nvPicPr>
            <p:cNvPr id="14" name="Grafik 13">
              <a:extLst>
                <a:ext uri="{FF2B5EF4-FFF2-40B4-BE49-F238E27FC236}">
                  <a16:creationId xmlns:a16="http://schemas.microsoft.com/office/drawing/2014/main" id="{11E4E5CB-CA31-4E48-9562-4633E73AEBE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463" t="49319" r="24641" b="23933"/>
            <a:stretch/>
          </p:blipFill>
          <p:spPr>
            <a:xfrm>
              <a:off x="3283131" y="1592366"/>
              <a:ext cx="1915886" cy="584777"/>
            </a:xfrm>
            <a:prstGeom prst="rect">
              <a:avLst/>
            </a:prstGeom>
          </p:spPr>
        </p:pic>
      </p:grpSp>
      <p:sp>
        <p:nvSpPr>
          <p:cNvPr id="26" name="Titel 1">
            <a:extLst>
              <a:ext uri="{FF2B5EF4-FFF2-40B4-BE49-F238E27FC236}">
                <a16:creationId xmlns:a16="http://schemas.microsoft.com/office/drawing/2014/main" id="{0A3E063F-754A-40BF-ABD7-61C4064F56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434" y="513183"/>
            <a:ext cx="10810965" cy="684213"/>
          </a:xfrm>
        </p:spPr>
        <p:txBody>
          <a:bodyPr/>
          <a:lstStyle/>
          <a:p>
            <a:r>
              <a:rPr lang="de-DE" b="0" dirty="0">
                <a:solidFill>
                  <a:schemeClr val="tx1">
                    <a:lumMod val="75000"/>
                    <a:lumOff val="25000"/>
                  </a:schemeClr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Verkehrsnachfrage – Verkehrsstärken - </a:t>
            </a:r>
            <a:r>
              <a:rPr lang="de-DE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HvF</a:t>
            </a:r>
            <a:endParaRPr lang="de-DE" b="0" dirty="0">
              <a:solidFill>
                <a:schemeClr val="bg1">
                  <a:lumMod val="75000"/>
                </a:schemeClr>
              </a:solidFill>
              <a:latin typeface="Avenir Next LT Pro" panose="020B0504020202020204" pitchFamily="34" charset="0"/>
            </a:endParaRPr>
          </a:p>
        </p:txBody>
      </p:sp>
      <p:sp>
        <p:nvSpPr>
          <p:cNvPr id="43" name="Textfeld 42">
            <a:extLst>
              <a:ext uri="{FF2B5EF4-FFF2-40B4-BE49-F238E27FC236}">
                <a16:creationId xmlns:a16="http://schemas.microsoft.com/office/drawing/2014/main" id="{AA42EA34-AFD1-4771-B898-1194459AD9F8}"/>
              </a:ext>
            </a:extLst>
          </p:cNvPr>
          <p:cNvSpPr txBox="1"/>
          <p:nvPr/>
        </p:nvSpPr>
        <p:spPr>
          <a:xfrm>
            <a:off x="1452724" y="3945790"/>
            <a:ext cx="3067050" cy="954107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de-DE" sz="1400" dirty="0"/>
              <a:t>Deutlich mehr Radfahrende nutzen das sogenannte Ringgleis als den von Kfz stark befahrenen Sackring </a:t>
            </a:r>
          </a:p>
        </p:txBody>
      </p:sp>
      <p:sp>
        <p:nvSpPr>
          <p:cNvPr id="27" name="Sprechblase: rechteckig mit abgerundeten Ecken 26">
            <a:extLst>
              <a:ext uri="{FF2B5EF4-FFF2-40B4-BE49-F238E27FC236}">
                <a16:creationId xmlns:a16="http://schemas.microsoft.com/office/drawing/2014/main" id="{0A02DEDF-49E5-4379-A502-AA9F9266EE3B}"/>
              </a:ext>
            </a:extLst>
          </p:cNvPr>
          <p:cNvSpPr/>
          <p:nvPr/>
        </p:nvSpPr>
        <p:spPr>
          <a:xfrm>
            <a:off x="4018878" y="3319084"/>
            <a:ext cx="719815" cy="348359"/>
          </a:xfrm>
          <a:prstGeom prst="wedgeRoundRectCallout">
            <a:avLst>
              <a:gd name="adj1" fmla="val -5979"/>
              <a:gd name="adj2" fmla="val 101809"/>
              <a:gd name="adj3" fmla="val 16667"/>
            </a:avLst>
          </a:prstGeom>
          <a:solidFill>
            <a:srgbClr val="F6C010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0" name="Textfeld 29">
            <a:extLst>
              <a:ext uri="{FF2B5EF4-FFF2-40B4-BE49-F238E27FC236}">
                <a16:creationId xmlns:a16="http://schemas.microsoft.com/office/drawing/2014/main" id="{1A7BB939-B3E5-4644-8606-DF87B104B9E8}"/>
              </a:ext>
            </a:extLst>
          </p:cNvPr>
          <p:cNvSpPr txBox="1"/>
          <p:nvPr/>
        </p:nvSpPr>
        <p:spPr>
          <a:xfrm>
            <a:off x="4129779" y="3366709"/>
            <a:ext cx="50414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100" dirty="0">
                <a:solidFill>
                  <a:schemeClr val="bg1"/>
                </a:solidFill>
              </a:rPr>
              <a:t>3672</a:t>
            </a:r>
          </a:p>
        </p:txBody>
      </p:sp>
      <p:sp>
        <p:nvSpPr>
          <p:cNvPr id="31" name="Sprechblase: rechteckig mit abgerundeten Ecken 30">
            <a:extLst>
              <a:ext uri="{FF2B5EF4-FFF2-40B4-BE49-F238E27FC236}">
                <a16:creationId xmlns:a16="http://schemas.microsoft.com/office/drawing/2014/main" id="{9BAC74D8-BFEB-49C5-8B21-24172EBEED88}"/>
              </a:ext>
            </a:extLst>
          </p:cNvPr>
          <p:cNvSpPr/>
          <p:nvPr/>
        </p:nvSpPr>
        <p:spPr>
          <a:xfrm rot="10800000">
            <a:off x="4681545" y="4010137"/>
            <a:ext cx="719815" cy="348359"/>
          </a:xfrm>
          <a:prstGeom prst="wedgeRoundRectCallout">
            <a:avLst>
              <a:gd name="adj1" fmla="val -5979"/>
              <a:gd name="adj2" fmla="val 101809"/>
              <a:gd name="adj3" fmla="val 16667"/>
            </a:avLst>
          </a:prstGeom>
          <a:solidFill>
            <a:srgbClr val="E68A16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2" name="Textfeld 31">
            <a:extLst>
              <a:ext uri="{FF2B5EF4-FFF2-40B4-BE49-F238E27FC236}">
                <a16:creationId xmlns:a16="http://schemas.microsoft.com/office/drawing/2014/main" id="{9A946BAA-F1A2-434B-A710-7E2CED243A16}"/>
              </a:ext>
            </a:extLst>
          </p:cNvPr>
          <p:cNvSpPr txBox="1"/>
          <p:nvPr/>
        </p:nvSpPr>
        <p:spPr>
          <a:xfrm>
            <a:off x="4672021" y="4053512"/>
            <a:ext cx="71981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100" dirty="0">
                <a:solidFill>
                  <a:schemeClr val="bg1"/>
                </a:solidFill>
              </a:rPr>
              <a:t>153</a:t>
            </a:r>
          </a:p>
        </p:txBody>
      </p:sp>
      <p:pic>
        <p:nvPicPr>
          <p:cNvPr id="15" name="Grafik 14" descr="Ein Bild, das Grafiken, Screenshot, Kreis, Logo enthält.&#10;&#10;Automatisch generierte Beschreibung">
            <a:extLst>
              <a:ext uri="{FF2B5EF4-FFF2-40B4-BE49-F238E27FC236}">
                <a16:creationId xmlns:a16="http://schemas.microsoft.com/office/drawing/2014/main" id="{4BD506F7-E9D8-4A66-865D-4AA4568A3D3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6515" y="6406697"/>
            <a:ext cx="1008234" cy="461683"/>
          </a:xfrm>
          <a:prstGeom prst="rect">
            <a:avLst/>
          </a:prstGeom>
        </p:spPr>
      </p:pic>
      <p:pic>
        <p:nvPicPr>
          <p:cNvPr id="17" name="Grafik 16" descr="Ein Bild, das Schrift, Grafiken, Logo, Grafikdesign enthält.&#10;&#10;Automatisch generierte Beschreibung">
            <a:extLst>
              <a:ext uri="{FF2B5EF4-FFF2-40B4-BE49-F238E27FC236}">
                <a16:creationId xmlns:a16="http://schemas.microsoft.com/office/drawing/2014/main" id="{39BC6E4A-D8C2-4DB2-85B6-FB74F11F52E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0058" y="6506888"/>
            <a:ext cx="643612" cy="260070"/>
          </a:xfrm>
          <a:prstGeom prst="rect">
            <a:avLst/>
          </a:prstGeom>
        </p:spPr>
      </p:pic>
      <p:pic>
        <p:nvPicPr>
          <p:cNvPr id="18" name="Grafik 17" descr="Ein Bild, das Text, Screenshot, Schrift, Visitenkarte enthält.&#10;&#10;Automatisch generierte Beschreibung">
            <a:extLst>
              <a:ext uri="{FF2B5EF4-FFF2-40B4-BE49-F238E27FC236}">
                <a16:creationId xmlns:a16="http://schemas.microsoft.com/office/drawing/2014/main" id="{86B60D4E-4E62-4918-9C39-A0B40745B64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8974" y="6479229"/>
            <a:ext cx="309080" cy="315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92487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CD95E1-EABE-1317-805B-980F2C8126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DEC3EE7C-1483-BCCD-16E7-B726A74E35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47264"/>
            <a:ext cx="12192000" cy="4953000"/>
          </a:xfrm>
          <a:prstGeom prst="rect">
            <a:avLst/>
          </a:prstGeom>
        </p:spPr>
      </p:pic>
      <p:sp>
        <p:nvSpPr>
          <p:cNvPr id="8" name="Rechteck 7">
            <a:extLst>
              <a:ext uri="{FF2B5EF4-FFF2-40B4-BE49-F238E27FC236}">
                <a16:creationId xmlns:a16="http://schemas.microsoft.com/office/drawing/2014/main" id="{1115B8C4-2743-1846-97FA-1B26BB684366}"/>
              </a:ext>
            </a:extLst>
          </p:cNvPr>
          <p:cNvSpPr/>
          <p:nvPr/>
        </p:nvSpPr>
        <p:spPr>
          <a:xfrm>
            <a:off x="0" y="6415936"/>
            <a:ext cx="12192000" cy="442064"/>
          </a:xfrm>
          <a:prstGeom prst="rect">
            <a:avLst/>
          </a:prstGeom>
          <a:solidFill>
            <a:srgbClr val="1976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1CE2011C-C6FA-9C07-929E-E01665D6AB33}"/>
              </a:ext>
            </a:extLst>
          </p:cNvPr>
          <p:cNvGrpSpPr>
            <a:grpSpLocks noChangeAspect="1"/>
          </p:cNvGrpSpPr>
          <p:nvPr/>
        </p:nvGrpSpPr>
        <p:grpSpPr>
          <a:xfrm>
            <a:off x="101230" y="6514549"/>
            <a:ext cx="1737095" cy="229166"/>
            <a:chOff x="766354" y="1592366"/>
            <a:chExt cx="4432663" cy="584778"/>
          </a:xfrm>
        </p:grpSpPr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231BB76B-4D63-F404-1931-1975D924276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02" t="15068" r="13532" b="58184"/>
            <a:stretch/>
          </p:blipFill>
          <p:spPr>
            <a:xfrm>
              <a:off x="766354" y="1592368"/>
              <a:ext cx="2516777" cy="584776"/>
            </a:xfrm>
            <a:prstGeom prst="rect">
              <a:avLst/>
            </a:prstGeom>
          </p:spPr>
        </p:pic>
        <p:pic>
          <p:nvPicPr>
            <p:cNvPr id="14" name="Grafik 13">
              <a:extLst>
                <a:ext uri="{FF2B5EF4-FFF2-40B4-BE49-F238E27FC236}">
                  <a16:creationId xmlns:a16="http://schemas.microsoft.com/office/drawing/2014/main" id="{9020463B-97DE-A356-7EBB-40C984FAC5C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463" t="49319" r="24641" b="23933"/>
            <a:stretch/>
          </p:blipFill>
          <p:spPr>
            <a:xfrm>
              <a:off x="3283131" y="1592366"/>
              <a:ext cx="1915886" cy="584777"/>
            </a:xfrm>
            <a:prstGeom prst="rect">
              <a:avLst/>
            </a:prstGeom>
          </p:spPr>
        </p:pic>
      </p:grpSp>
      <p:sp>
        <p:nvSpPr>
          <p:cNvPr id="26" name="Titel 1">
            <a:extLst>
              <a:ext uri="{FF2B5EF4-FFF2-40B4-BE49-F238E27FC236}">
                <a16:creationId xmlns:a16="http://schemas.microsoft.com/office/drawing/2014/main" id="{E5510434-DEF9-31DE-4ADC-C2C5811A11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434" y="513183"/>
            <a:ext cx="10810965" cy="684213"/>
          </a:xfrm>
        </p:spPr>
        <p:txBody>
          <a:bodyPr/>
          <a:lstStyle/>
          <a:p>
            <a:r>
              <a:rPr lang="de-DE" b="0" dirty="0">
                <a:solidFill>
                  <a:schemeClr val="tx1">
                    <a:lumMod val="75000"/>
                    <a:lumOff val="25000"/>
                  </a:schemeClr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Verkehrsnachfrage – Verkehrsstärken – </a:t>
            </a:r>
            <a:r>
              <a:rPr lang="de-DE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HvF</a:t>
            </a:r>
            <a:r>
              <a:rPr lang="de-DE" b="0" dirty="0">
                <a:solidFill>
                  <a:schemeClr val="tx1">
                    <a:lumMod val="75000"/>
                    <a:lumOff val="25000"/>
                  </a:schemeClr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 (nur Schüler*innen)</a:t>
            </a:r>
            <a:endParaRPr lang="de-DE" b="0" dirty="0">
              <a:solidFill>
                <a:schemeClr val="bg1">
                  <a:lumMod val="75000"/>
                </a:schemeClr>
              </a:solidFill>
              <a:latin typeface="Avenir Next LT Pro" panose="020B0504020202020204" pitchFamily="34" charset="0"/>
            </a:endParaRPr>
          </a:p>
        </p:txBody>
      </p:sp>
      <p:sp>
        <p:nvSpPr>
          <p:cNvPr id="43" name="Textfeld 42">
            <a:extLst>
              <a:ext uri="{FF2B5EF4-FFF2-40B4-BE49-F238E27FC236}">
                <a16:creationId xmlns:a16="http://schemas.microsoft.com/office/drawing/2014/main" id="{D8FFE497-E4B8-E907-DE5A-2EE6D17C9ECD}"/>
              </a:ext>
            </a:extLst>
          </p:cNvPr>
          <p:cNvSpPr txBox="1"/>
          <p:nvPr/>
        </p:nvSpPr>
        <p:spPr>
          <a:xfrm>
            <a:off x="1452724" y="4440554"/>
            <a:ext cx="3067050" cy="738664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de-DE" sz="1400" dirty="0"/>
              <a:t>Schüler*innen nutzen lieber das sogenannte Ringgleis, als den von Kfz stark befahrenen Sackring </a:t>
            </a:r>
          </a:p>
        </p:txBody>
      </p:sp>
      <p:sp>
        <p:nvSpPr>
          <p:cNvPr id="27" name="Sprechblase: rechteckig mit abgerundeten Ecken 26">
            <a:extLst>
              <a:ext uri="{FF2B5EF4-FFF2-40B4-BE49-F238E27FC236}">
                <a16:creationId xmlns:a16="http://schemas.microsoft.com/office/drawing/2014/main" id="{B8BF3AF4-750E-6204-3F43-3760D92B7559}"/>
              </a:ext>
            </a:extLst>
          </p:cNvPr>
          <p:cNvSpPr/>
          <p:nvPr/>
        </p:nvSpPr>
        <p:spPr>
          <a:xfrm>
            <a:off x="3841078" y="3818928"/>
            <a:ext cx="719815" cy="348359"/>
          </a:xfrm>
          <a:prstGeom prst="wedgeRoundRectCallout">
            <a:avLst>
              <a:gd name="adj1" fmla="val -5979"/>
              <a:gd name="adj2" fmla="val 101809"/>
              <a:gd name="adj3" fmla="val 16667"/>
            </a:avLst>
          </a:prstGeom>
          <a:solidFill>
            <a:srgbClr val="E5922A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0" name="Textfeld 29">
            <a:extLst>
              <a:ext uri="{FF2B5EF4-FFF2-40B4-BE49-F238E27FC236}">
                <a16:creationId xmlns:a16="http://schemas.microsoft.com/office/drawing/2014/main" id="{0957BD44-B781-0A05-8167-E505E1D13A56}"/>
              </a:ext>
            </a:extLst>
          </p:cNvPr>
          <p:cNvSpPr txBox="1"/>
          <p:nvPr/>
        </p:nvSpPr>
        <p:spPr>
          <a:xfrm>
            <a:off x="3951979" y="3866553"/>
            <a:ext cx="50414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100" dirty="0">
                <a:solidFill>
                  <a:schemeClr val="bg1"/>
                </a:solidFill>
              </a:rPr>
              <a:t>222</a:t>
            </a:r>
          </a:p>
        </p:txBody>
      </p:sp>
      <p:sp>
        <p:nvSpPr>
          <p:cNvPr id="31" name="Sprechblase: rechteckig mit abgerundeten Ecken 30">
            <a:extLst>
              <a:ext uri="{FF2B5EF4-FFF2-40B4-BE49-F238E27FC236}">
                <a16:creationId xmlns:a16="http://schemas.microsoft.com/office/drawing/2014/main" id="{87976285-264A-3031-3947-58C67D0217C3}"/>
              </a:ext>
            </a:extLst>
          </p:cNvPr>
          <p:cNvSpPr/>
          <p:nvPr/>
        </p:nvSpPr>
        <p:spPr>
          <a:xfrm rot="10800000">
            <a:off x="4681545" y="4504901"/>
            <a:ext cx="719815" cy="348359"/>
          </a:xfrm>
          <a:prstGeom prst="wedgeRoundRectCallout">
            <a:avLst>
              <a:gd name="adj1" fmla="val -5979"/>
              <a:gd name="adj2" fmla="val 101809"/>
              <a:gd name="adj3" fmla="val 16667"/>
            </a:avLst>
          </a:prstGeom>
          <a:solidFill>
            <a:srgbClr val="820629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2" name="Textfeld 31">
            <a:extLst>
              <a:ext uri="{FF2B5EF4-FFF2-40B4-BE49-F238E27FC236}">
                <a16:creationId xmlns:a16="http://schemas.microsoft.com/office/drawing/2014/main" id="{FC5E923C-1C47-FB0C-E569-1C8DD2D33A4C}"/>
              </a:ext>
            </a:extLst>
          </p:cNvPr>
          <p:cNvSpPr txBox="1"/>
          <p:nvPr/>
        </p:nvSpPr>
        <p:spPr>
          <a:xfrm>
            <a:off x="4672021" y="4548276"/>
            <a:ext cx="71981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100" dirty="0">
                <a:solidFill>
                  <a:schemeClr val="bg1"/>
                </a:solidFill>
              </a:rPr>
              <a:t>15</a:t>
            </a:r>
          </a:p>
        </p:txBody>
      </p:sp>
      <p:pic>
        <p:nvPicPr>
          <p:cNvPr id="15" name="Grafik 14" descr="Ein Bild, das Grafiken, Screenshot, Kreis, Logo enthält.&#10;&#10;Automatisch generierte Beschreibung">
            <a:extLst>
              <a:ext uri="{FF2B5EF4-FFF2-40B4-BE49-F238E27FC236}">
                <a16:creationId xmlns:a16="http://schemas.microsoft.com/office/drawing/2014/main" id="{4836B9AA-4F6E-451C-8521-EE4507DBE2E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6515" y="6406697"/>
            <a:ext cx="1008234" cy="461683"/>
          </a:xfrm>
          <a:prstGeom prst="rect">
            <a:avLst/>
          </a:prstGeom>
        </p:spPr>
      </p:pic>
      <p:pic>
        <p:nvPicPr>
          <p:cNvPr id="17" name="Grafik 16" descr="Ein Bild, das Schrift, Grafiken, Logo, Grafikdesign enthält.&#10;&#10;Automatisch generierte Beschreibung">
            <a:extLst>
              <a:ext uri="{FF2B5EF4-FFF2-40B4-BE49-F238E27FC236}">
                <a16:creationId xmlns:a16="http://schemas.microsoft.com/office/drawing/2014/main" id="{DBBA3605-1632-4840-931F-DC5CB33D187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0058" y="6506888"/>
            <a:ext cx="643612" cy="260070"/>
          </a:xfrm>
          <a:prstGeom prst="rect">
            <a:avLst/>
          </a:prstGeom>
        </p:spPr>
      </p:pic>
      <p:pic>
        <p:nvPicPr>
          <p:cNvPr id="18" name="Grafik 17" descr="Ein Bild, das Text, Screenshot, Schrift, Visitenkarte enthält.&#10;&#10;Automatisch generierte Beschreibung">
            <a:extLst>
              <a:ext uri="{FF2B5EF4-FFF2-40B4-BE49-F238E27FC236}">
                <a16:creationId xmlns:a16="http://schemas.microsoft.com/office/drawing/2014/main" id="{176F78D7-E87E-4B81-94B6-AC86F05198C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8974" y="6479229"/>
            <a:ext cx="309080" cy="315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0490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55A75F54-CF8D-4858-BB10-32BF4E7340D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1655" b="1897"/>
          <a:stretch/>
        </p:blipFill>
        <p:spPr>
          <a:xfrm>
            <a:off x="0" y="954015"/>
            <a:ext cx="12192000" cy="5465082"/>
          </a:xfrm>
          <a:prstGeom prst="rect">
            <a:avLst/>
          </a:prstGeom>
        </p:spPr>
      </p:pic>
      <p:sp>
        <p:nvSpPr>
          <p:cNvPr id="8" name="Rechteck 7">
            <a:extLst>
              <a:ext uri="{FF2B5EF4-FFF2-40B4-BE49-F238E27FC236}">
                <a16:creationId xmlns:a16="http://schemas.microsoft.com/office/drawing/2014/main" id="{187294AC-C377-410C-91D3-CADB987DF1DC}"/>
              </a:ext>
            </a:extLst>
          </p:cNvPr>
          <p:cNvSpPr/>
          <p:nvPr/>
        </p:nvSpPr>
        <p:spPr>
          <a:xfrm>
            <a:off x="0" y="6415936"/>
            <a:ext cx="12192000" cy="442064"/>
          </a:xfrm>
          <a:prstGeom prst="rect">
            <a:avLst/>
          </a:prstGeom>
          <a:solidFill>
            <a:srgbClr val="1976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B2A2DBDC-6EC3-47AC-85A6-CC106AF42F16}"/>
              </a:ext>
            </a:extLst>
          </p:cNvPr>
          <p:cNvGrpSpPr>
            <a:grpSpLocks noChangeAspect="1"/>
          </p:cNvGrpSpPr>
          <p:nvPr/>
        </p:nvGrpSpPr>
        <p:grpSpPr>
          <a:xfrm>
            <a:off x="101230" y="6514549"/>
            <a:ext cx="1737095" cy="229166"/>
            <a:chOff x="766354" y="1592366"/>
            <a:chExt cx="4432663" cy="584778"/>
          </a:xfrm>
        </p:grpSpPr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9BF63794-BE40-42FD-92DC-7F1E8CA802F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02" t="15068" r="13532" b="58184"/>
            <a:stretch/>
          </p:blipFill>
          <p:spPr>
            <a:xfrm>
              <a:off x="766354" y="1592368"/>
              <a:ext cx="2516777" cy="584776"/>
            </a:xfrm>
            <a:prstGeom prst="rect">
              <a:avLst/>
            </a:prstGeom>
          </p:spPr>
        </p:pic>
        <p:pic>
          <p:nvPicPr>
            <p:cNvPr id="14" name="Grafik 13">
              <a:extLst>
                <a:ext uri="{FF2B5EF4-FFF2-40B4-BE49-F238E27FC236}">
                  <a16:creationId xmlns:a16="http://schemas.microsoft.com/office/drawing/2014/main" id="{11E4E5CB-CA31-4E48-9562-4633E73AEBE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463" t="49319" r="24641" b="23933"/>
            <a:stretch/>
          </p:blipFill>
          <p:spPr>
            <a:xfrm>
              <a:off x="3283131" y="1592366"/>
              <a:ext cx="1915886" cy="584777"/>
            </a:xfrm>
            <a:prstGeom prst="rect">
              <a:avLst/>
            </a:prstGeom>
          </p:spPr>
        </p:pic>
      </p:grpSp>
      <p:sp>
        <p:nvSpPr>
          <p:cNvPr id="16" name="Textfeld 15">
            <a:extLst>
              <a:ext uri="{FF2B5EF4-FFF2-40B4-BE49-F238E27FC236}">
                <a16:creationId xmlns:a16="http://schemas.microsoft.com/office/drawing/2014/main" id="{4FDB1A81-3127-4CF1-AAF4-6A629F161158}"/>
              </a:ext>
            </a:extLst>
          </p:cNvPr>
          <p:cNvSpPr txBox="1"/>
          <p:nvPr/>
        </p:nvSpPr>
        <p:spPr>
          <a:xfrm>
            <a:off x="6178323" y="1969691"/>
            <a:ext cx="3067050" cy="954107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de-DE" sz="1400" dirty="0"/>
              <a:t>Nord-Süd-Gefälle der Verkehrsstärken entlang der </a:t>
            </a:r>
            <a:r>
              <a:rPr lang="de-DE" sz="1400" dirty="0" err="1"/>
              <a:t>Stettinstraße</a:t>
            </a:r>
            <a:r>
              <a:rPr lang="de-DE" sz="1400" dirty="0"/>
              <a:t> deutet auf viele Quell-/Zielverkehre zur Schule hin</a:t>
            </a:r>
          </a:p>
        </p:txBody>
      </p:sp>
      <p:sp>
        <p:nvSpPr>
          <p:cNvPr id="19" name="Sprechblase: rechteckig mit abgerundeten Ecken 18">
            <a:extLst>
              <a:ext uri="{FF2B5EF4-FFF2-40B4-BE49-F238E27FC236}">
                <a16:creationId xmlns:a16="http://schemas.microsoft.com/office/drawing/2014/main" id="{A0D17E95-8E42-4BEA-9C6F-8AA6A608B469}"/>
              </a:ext>
            </a:extLst>
          </p:cNvPr>
          <p:cNvSpPr/>
          <p:nvPr/>
        </p:nvSpPr>
        <p:spPr>
          <a:xfrm>
            <a:off x="5458508" y="3662834"/>
            <a:ext cx="719815" cy="348359"/>
          </a:xfrm>
          <a:prstGeom prst="wedgeRoundRectCallout">
            <a:avLst>
              <a:gd name="adj1" fmla="val -5979"/>
              <a:gd name="adj2" fmla="val 101809"/>
              <a:gd name="adj3" fmla="val 16667"/>
            </a:avLst>
          </a:prstGeom>
          <a:solidFill>
            <a:srgbClr val="E58812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BE1E68D6-006F-4ECC-B8C7-491DF51A019D}"/>
              </a:ext>
            </a:extLst>
          </p:cNvPr>
          <p:cNvSpPr txBox="1"/>
          <p:nvPr/>
        </p:nvSpPr>
        <p:spPr>
          <a:xfrm>
            <a:off x="5569409" y="3710459"/>
            <a:ext cx="50414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100" dirty="0">
                <a:solidFill>
                  <a:schemeClr val="bg1"/>
                </a:solidFill>
              </a:rPr>
              <a:t>196</a:t>
            </a:r>
          </a:p>
        </p:txBody>
      </p:sp>
      <p:sp>
        <p:nvSpPr>
          <p:cNvPr id="21" name="Sprechblase: rechteckig mit abgerundeten Ecken 20">
            <a:extLst>
              <a:ext uri="{FF2B5EF4-FFF2-40B4-BE49-F238E27FC236}">
                <a16:creationId xmlns:a16="http://schemas.microsoft.com/office/drawing/2014/main" id="{A1F35A62-9752-4A7D-B98A-BA698E1D25BF}"/>
              </a:ext>
            </a:extLst>
          </p:cNvPr>
          <p:cNvSpPr/>
          <p:nvPr/>
        </p:nvSpPr>
        <p:spPr>
          <a:xfrm>
            <a:off x="5190267" y="2777391"/>
            <a:ext cx="719815" cy="348359"/>
          </a:xfrm>
          <a:prstGeom prst="wedgeRoundRectCallout">
            <a:avLst>
              <a:gd name="adj1" fmla="val -5979"/>
              <a:gd name="adj2" fmla="val 101809"/>
              <a:gd name="adj3" fmla="val 16667"/>
            </a:avLst>
          </a:prstGeom>
          <a:solidFill>
            <a:srgbClr val="F6C010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id="{804A6BA8-1EF7-460E-9C96-F6A38AB86C09}"/>
              </a:ext>
            </a:extLst>
          </p:cNvPr>
          <p:cNvSpPr txBox="1"/>
          <p:nvPr/>
        </p:nvSpPr>
        <p:spPr>
          <a:xfrm>
            <a:off x="5301168" y="2825016"/>
            <a:ext cx="50414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100" dirty="0">
                <a:solidFill>
                  <a:schemeClr val="bg1"/>
                </a:solidFill>
              </a:rPr>
              <a:t>482</a:t>
            </a:r>
          </a:p>
        </p:txBody>
      </p:sp>
      <p:sp>
        <p:nvSpPr>
          <p:cNvPr id="24" name="Titel 1">
            <a:extLst>
              <a:ext uri="{FF2B5EF4-FFF2-40B4-BE49-F238E27FC236}">
                <a16:creationId xmlns:a16="http://schemas.microsoft.com/office/drawing/2014/main" id="{FE27E7D6-5B0B-4184-B85A-6EC9FF9AE2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434" y="513183"/>
            <a:ext cx="10810965" cy="684213"/>
          </a:xfrm>
        </p:spPr>
        <p:txBody>
          <a:bodyPr/>
          <a:lstStyle/>
          <a:p>
            <a:r>
              <a:rPr lang="de-DE" b="0" dirty="0">
                <a:solidFill>
                  <a:schemeClr val="tx1">
                    <a:lumMod val="75000"/>
                    <a:lumOff val="25000"/>
                  </a:schemeClr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Verkehrsnachfrage – Verkehrsstärken - RS</a:t>
            </a:r>
            <a:endParaRPr lang="de-DE" b="0" dirty="0">
              <a:solidFill>
                <a:schemeClr val="bg1">
                  <a:lumMod val="75000"/>
                </a:schemeClr>
              </a:solidFill>
              <a:latin typeface="Avenir Next LT Pro" panose="020B0504020202020204" pitchFamily="34" charset="0"/>
            </a:endParaRP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C3CF0CCE-DDF4-4F49-855F-624437168EEA}"/>
              </a:ext>
            </a:extLst>
          </p:cNvPr>
          <p:cNvSpPr txBox="1"/>
          <p:nvPr/>
        </p:nvSpPr>
        <p:spPr>
          <a:xfrm>
            <a:off x="455572" y="2688316"/>
            <a:ext cx="3067050" cy="1169551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de-DE" sz="1400" dirty="0"/>
              <a:t>Doppelte Kanten am Sachsendamm deuten eher auf eine falsche Zuordnung der GPS-Spuren hin als auf mehrere genutzte Kanten</a:t>
            </a:r>
          </a:p>
        </p:txBody>
      </p:sp>
      <p:pic>
        <p:nvPicPr>
          <p:cNvPr id="17" name="Grafik 16" descr="Ein Bild, das Grafiken, Screenshot, Kreis, Logo enthält.&#10;&#10;Automatisch generierte Beschreibung">
            <a:extLst>
              <a:ext uri="{FF2B5EF4-FFF2-40B4-BE49-F238E27FC236}">
                <a16:creationId xmlns:a16="http://schemas.microsoft.com/office/drawing/2014/main" id="{18B9EB89-039E-48DB-BB78-5B99DAC4B79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6515" y="6406697"/>
            <a:ext cx="1008234" cy="461683"/>
          </a:xfrm>
          <a:prstGeom prst="rect">
            <a:avLst/>
          </a:prstGeom>
        </p:spPr>
      </p:pic>
      <p:pic>
        <p:nvPicPr>
          <p:cNvPr id="18" name="Grafik 17" descr="Ein Bild, das Schrift, Grafiken, Logo, Grafikdesign enthält.&#10;&#10;Automatisch generierte Beschreibung">
            <a:extLst>
              <a:ext uri="{FF2B5EF4-FFF2-40B4-BE49-F238E27FC236}">
                <a16:creationId xmlns:a16="http://schemas.microsoft.com/office/drawing/2014/main" id="{33F7C142-145D-4261-8C97-69D5F89681C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0058" y="6506888"/>
            <a:ext cx="643612" cy="260070"/>
          </a:xfrm>
          <a:prstGeom prst="rect">
            <a:avLst/>
          </a:prstGeom>
        </p:spPr>
      </p:pic>
      <p:pic>
        <p:nvPicPr>
          <p:cNvPr id="25" name="Grafik 24" descr="Ein Bild, das Text, Screenshot, Schrift, Visitenkarte enthält.&#10;&#10;Automatisch generierte Beschreibung">
            <a:extLst>
              <a:ext uri="{FF2B5EF4-FFF2-40B4-BE49-F238E27FC236}">
                <a16:creationId xmlns:a16="http://schemas.microsoft.com/office/drawing/2014/main" id="{CF988DF3-8193-408B-8F7C-05CC06ADC63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8974" y="6479229"/>
            <a:ext cx="309080" cy="315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92822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F8711C-45B1-245E-610B-EADFC28166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65FC8B3C-A8CA-4E6A-151C-259C5AF06D3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691" b="5450"/>
          <a:stretch/>
        </p:blipFill>
        <p:spPr>
          <a:xfrm>
            <a:off x="0" y="956345"/>
            <a:ext cx="12192000" cy="5469622"/>
          </a:xfrm>
          <a:prstGeom prst="rect">
            <a:avLst/>
          </a:prstGeom>
        </p:spPr>
      </p:pic>
      <p:sp>
        <p:nvSpPr>
          <p:cNvPr id="8" name="Rechteck 7">
            <a:extLst>
              <a:ext uri="{FF2B5EF4-FFF2-40B4-BE49-F238E27FC236}">
                <a16:creationId xmlns:a16="http://schemas.microsoft.com/office/drawing/2014/main" id="{2C9A66EC-AFCE-409F-1C00-08A01E723A2E}"/>
              </a:ext>
            </a:extLst>
          </p:cNvPr>
          <p:cNvSpPr/>
          <p:nvPr/>
        </p:nvSpPr>
        <p:spPr>
          <a:xfrm>
            <a:off x="0" y="6415936"/>
            <a:ext cx="12192000" cy="442064"/>
          </a:xfrm>
          <a:prstGeom prst="rect">
            <a:avLst/>
          </a:prstGeom>
          <a:solidFill>
            <a:srgbClr val="1976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AF27C317-D28C-BAD3-4F37-F5590E31B2C7}"/>
              </a:ext>
            </a:extLst>
          </p:cNvPr>
          <p:cNvGrpSpPr>
            <a:grpSpLocks noChangeAspect="1"/>
          </p:cNvGrpSpPr>
          <p:nvPr/>
        </p:nvGrpSpPr>
        <p:grpSpPr>
          <a:xfrm>
            <a:off x="101230" y="6514549"/>
            <a:ext cx="1737095" cy="229166"/>
            <a:chOff x="766354" y="1592366"/>
            <a:chExt cx="4432663" cy="584778"/>
          </a:xfrm>
        </p:grpSpPr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BF84C09D-A9B1-C4B3-E204-CA73476308D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02" t="15068" r="13532" b="58184"/>
            <a:stretch/>
          </p:blipFill>
          <p:spPr>
            <a:xfrm>
              <a:off x="766354" y="1592368"/>
              <a:ext cx="2516777" cy="584776"/>
            </a:xfrm>
            <a:prstGeom prst="rect">
              <a:avLst/>
            </a:prstGeom>
          </p:spPr>
        </p:pic>
        <p:pic>
          <p:nvPicPr>
            <p:cNvPr id="14" name="Grafik 13">
              <a:extLst>
                <a:ext uri="{FF2B5EF4-FFF2-40B4-BE49-F238E27FC236}">
                  <a16:creationId xmlns:a16="http://schemas.microsoft.com/office/drawing/2014/main" id="{6352F2EE-8222-1B84-408F-950EC3B9F3E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463" t="49319" r="24641" b="23933"/>
            <a:stretch/>
          </p:blipFill>
          <p:spPr>
            <a:xfrm>
              <a:off x="3283131" y="1592366"/>
              <a:ext cx="1915886" cy="584777"/>
            </a:xfrm>
            <a:prstGeom prst="rect">
              <a:avLst/>
            </a:prstGeom>
          </p:spPr>
        </p:pic>
      </p:grpSp>
      <p:sp>
        <p:nvSpPr>
          <p:cNvPr id="16" name="Textfeld 15">
            <a:extLst>
              <a:ext uri="{FF2B5EF4-FFF2-40B4-BE49-F238E27FC236}">
                <a16:creationId xmlns:a16="http://schemas.microsoft.com/office/drawing/2014/main" id="{D77AD0FA-DD6D-535F-EB9F-9441E7191632}"/>
              </a:ext>
            </a:extLst>
          </p:cNvPr>
          <p:cNvSpPr txBox="1"/>
          <p:nvPr/>
        </p:nvSpPr>
        <p:spPr>
          <a:xfrm>
            <a:off x="5550175" y="2295373"/>
            <a:ext cx="3067050" cy="954107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de-DE" sz="1400" dirty="0"/>
              <a:t>Nord-Süd-Gefälle der Verkehrsstärken entlang der </a:t>
            </a:r>
            <a:r>
              <a:rPr lang="de-DE" sz="1400" dirty="0" err="1"/>
              <a:t>Stettinstraße</a:t>
            </a:r>
            <a:r>
              <a:rPr lang="de-DE" sz="1400" dirty="0"/>
              <a:t> deutet auf viele Quell-/Zielverkehre zur Schule hin</a:t>
            </a:r>
          </a:p>
        </p:txBody>
      </p:sp>
      <p:sp>
        <p:nvSpPr>
          <p:cNvPr id="19" name="Sprechblase: rechteckig mit abgerundeten Ecken 18">
            <a:extLst>
              <a:ext uri="{FF2B5EF4-FFF2-40B4-BE49-F238E27FC236}">
                <a16:creationId xmlns:a16="http://schemas.microsoft.com/office/drawing/2014/main" id="{688A7B0D-C4EF-AE96-A398-E20DCA2194AD}"/>
              </a:ext>
            </a:extLst>
          </p:cNvPr>
          <p:cNvSpPr/>
          <p:nvPr/>
        </p:nvSpPr>
        <p:spPr>
          <a:xfrm>
            <a:off x="4700593" y="3513253"/>
            <a:ext cx="719815" cy="348359"/>
          </a:xfrm>
          <a:prstGeom prst="wedgeRoundRectCallout">
            <a:avLst>
              <a:gd name="adj1" fmla="val -5979"/>
              <a:gd name="adj2" fmla="val 101809"/>
              <a:gd name="adj3" fmla="val 16667"/>
            </a:avLst>
          </a:prstGeom>
          <a:solidFill>
            <a:srgbClr val="CE5617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746B91AE-53B0-EB0D-4757-C360AC0D15DB}"/>
              </a:ext>
            </a:extLst>
          </p:cNvPr>
          <p:cNvSpPr txBox="1"/>
          <p:nvPr/>
        </p:nvSpPr>
        <p:spPr>
          <a:xfrm>
            <a:off x="4811494" y="3560878"/>
            <a:ext cx="50414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100" dirty="0">
                <a:solidFill>
                  <a:schemeClr val="bg1"/>
                </a:solidFill>
              </a:rPr>
              <a:t>107</a:t>
            </a:r>
          </a:p>
        </p:txBody>
      </p:sp>
      <p:sp>
        <p:nvSpPr>
          <p:cNvPr id="21" name="Sprechblase: rechteckig mit abgerundeten Ecken 20">
            <a:extLst>
              <a:ext uri="{FF2B5EF4-FFF2-40B4-BE49-F238E27FC236}">
                <a16:creationId xmlns:a16="http://schemas.microsoft.com/office/drawing/2014/main" id="{8C54B42D-58AA-C32F-D2D0-0D3FA859BC46}"/>
              </a:ext>
            </a:extLst>
          </p:cNvPr>
          <p:cNvSpPr/>
          <p:nvPr/>
        </p:nvSpPr>
        <p:spPr>
          <a:xfrm>
            <a:off x="4451586" y="2384944"/>
            <a:ext cx="719815" cy="348359"/>
          </a:xfrm>
          <a:prstGeom prst="wedgeRoundRectCallout">
            <a:avLst>
              <a:gd name="adj1" fmla="val -5979"/>
              <a:gd name="adj2" fmla="val 101809"/>
              <a:gd name="adj3" fmla="val 16667"/>
            </a:avLst>
          </a:prstGeom>
          <a:solidFill>
            <a:srgbClr val="E58914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id="{A770CF36-CF79-19FF-56DA-5569F93063F9}"/>
              </a:ext>
            </a:extLst>
          </p:cNvPr>
          <p:cNvSpPr txBox="1"/>
          <p:nvPr/>
        </p:nvSpPr>
        <p:spPr>
          <a:xfrm>
            <a:off x="4562487" y="2432569"/>
            <a:ext cx="50414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100" dirty="0">
                <a:solidFill>
                  <a:schemeClr val="bg1"/>
                </a:solidFill>
              </a:rPr>
              <a:t>359</a:t>
            </a:r>
          </a:p>
        </p:txBody>
      </p:sp>
      <p:sp>
        <p:nvSpPr>
          <p:cNvPr id="24" name="Titel 1">
            <a:extLst>
              <a:ext uri="{FF2B5EF4-FFF2-40B4-BE49-F238E27FC236}">
                <a16:creationId xmlns:a16="http://schemas.microsoft.com/office/drawing/2014/main" id="{23849C83-1939-46D9-BA80-DBA38201E3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434" y="513183"/>
            <a:ext cx="10810965" cy="684213"/>
          </a:xfrm>
        </p:spPr>
        <p:txBody>
          <a:bodyPr/>
          <a:lstStyle/>
          <a:p>
            <a:r>
              <a:rPr lang="de-DE" b="0" dirty="0">
                <a:solidFill>
                  <a:schemeClr val="tx1">
                    <a:lumMod val="75000"/>
                    <a:lumOff val="25000"/>
                  </a:schemeClr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Verkehrsnachfrage – Verkehrsstärken – RS (nur Schüler*innen)</a:t>
            </a:r>
            <a:endParaRPr lang="de-DE" b="0" dirty="0">
              <a:solidFill>
                <a:schemeClr val="bg1">
                  <a:lumMod val="75000"/>
                </a:schemeClr>
              </a:solidFill>
              <a:latin typeface="Avenir Next LT Pro" panose="020B0504020202020204" pitchFamily="34" charset="0"/>
            </a:endParaRPr>
          </a:p>
        </p:txBody>
      </p:sp>
      <p:pic>
        <p:nvPicPr>
          <p:cNvPr id="15" name="Grafik 14" descr="Ein Bild, das Grafiken, Screenshot, Kreis, Logo enthält.&#10;&#10;Automatisch generierte Beschreibung">
            <a:extLst>
              <a:ext uri="{FF2B5EF4-FFF2-40B4-BE49-F238E27FC236}">
                <a16:creationId xmlns:a16="http://schemas.microsoft.com/office/drawing/2014/main" id="{186E22F2-FF03-4ED7-AA35-A5B99F18DDE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6515" y="6406697"/>
            <a:ext cx="1008234" cy="461683"/>
          </a:xfrm>
          <a:prstGeom prst="rect">
            <a:avLst/>
          </a:prstGeom>
        </p:spPr>
      </p:pic>
      <p:pic>
        <p:nvPicPr>
          <p:cNvPr id="17" name="Grafik 16" descr="Ein Bild, das Schrift, Grafiken, Logo, Grafikdesign enthält.&#10;&#10;Automatisch generierte Beschreibung">
            <a:extLst>
              <a:ext uri="{FF2B5EF4-FFF2-40B4-BE49-F238E27FC236}">
                <a16:creationId xmlns:a16="http://schemas.microsoft.com/office/drawing/2014/main" id="{6ACA359B-3FA0-4BA1-8E0B-D8C44A2F112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0058" y="6506888"/>
            <a:ext cx="643612" cy="260070"/>
          </a:xfrm>
          <a:prstGeom prst="rect">
            <a:avLst/>
          </a:prstGeom>
        </p:spPr>
      </p:pic>
      <p:pic>
        <p:nvPicPr>
          <p:cNvPr id="23" name="Grafik 22" descr="Ein Bild, das Text, Screenshot, Schrift, Visitenkarte enthält.&#10;&#10;Automatisch generierte Beschreibung">
            <a:extLst>
              <a:ext uri="{FF2B5EF4-FFF2-40B4-BE49-F238E27FC236}">
                <a16:creationId xmlns:a16="http://schemas.microsoft.com/office/drawing/2014/main" id="{AD802833-1CFA-4EF6-8951-231451C935F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8974" y="6479229"/>
            <a:ext cx="309080" cy="315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71351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hteck 21">
            <a:extLst>
              <a:ext uri="{FF2B5EF4-FFF2-40B4-BE49-F238E27FC236}">
                <a16:creationId xmlns:a16="http://schemas.microsoft.com/office/drawing/2014/main" id="{E28C2B67-46A2-4658-A73C-CCB4E8FC04AC}"/>
              </a:ext>
            </a:extLst>
          </p:cNvPr>
          <p:cNvSpPr/>
          <p:nvPr/>
        </p:nvSpPr>
        <p:spPr>
          <a:xfrm>
            <a:off x="375640" y="712968"/>
            <a:ext cx="4533900" cy="54096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187294AC-C377-410C-91D3-CADB987DF1DC}"/>
              </a:ext>
            </a:extLst>
          </p:cNvPr>
          <p:cNvSpPr/>
          <p:nvPr/>
        </p:nvSpPr>
        <p:spPr>
          <a:xfrm>
            <a:off x="-46084" y="6415936"/>
            <a:ext cx="12192000" cy="442064"/>
          </a:xfrm>
          <a:prstGeom prst="rect">
            <a:avLst/>
          </a:prstGeom>
          <a:solidFill>
            <a:srgbClr val="1976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B2A2DBDC-6EC3-47AC-85A6-CC106AF42F16}"/>
              </a:ext>
            </a:extLst>
          </p:cNvPr>
          <p:cNvGrpSpPr>
            <a:grpSpLocks noChangeAspect="1"/>
          </p:cNvGrpSpPr>
          <p:nvPr/>
        </p:nvGrpSpPr>
        <p:grpSpPr>
          <a:xfrm>
            <a:off x="101230" y="6514549"/>
            <a:ext cx="1737095" cy="229166"/>
            <a:chOff x="766354" y="1592366"/>
            <a:chExt cx="4432663" cy="584778"/>
          </a:xfrm>
        </p:grpSpPr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9BF63794-BE40-42FD-92DC-7F1E8CA802F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02" t="15068" r="13532" b="58184"/>
            <a:stretch/>
          </p:blipFill>
          <p:spPr>
            <a:xfrm>
              <a:off x="766354" y="1592368"/>
              <a:ext cx="2516777" cy="584776"/>
            </a:xfrm>
            <a:prstGeom prst="rect">
              <a:avLst/>
            </a:prstGeom>
          </p:spPr>
        </p:pic>
        <p:pic>
          <p:nvPicPr>
            <p:cNvPr id="14" name="Grafik 13">
              <a:extLst>
                <a:ext uri="{FF2B5EF4-FFF2-40B4-BE49-F238E27FC236}">
                  <a16:creationId xmlns:a16="http://schemas.microsoft.com/office/drawing/2014/main" id="{11E4E5CB-CA31-4E48-9562-4633E73AEBE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463" t="49319" r="24641" b="23933"/>
            <a:stretch/>
          </p:blipFill>
          <p:spPr>
            <a:xfrm>
              <a:off x="3283131" y="1592366"/>
              <a:ext cx="1915886" cy="584777"/>
            </a:xfrm>
            <a:prstGeom prst="rect">
              <a:avLst/>
            </a:prstGeom>
          </p:spPr>
        </p:pic>
      </p:grpSp>
      <p:sp>
        <p:nvSpPr>
          <p:cNvPr id="23" name="Inhaltsplatzhalter 2">
            <a:extLst>
              <a:ext uri="{FF2B5EF4-FFF2-40B4-BE49-F238E27FC236}">
                <a16:creationId xmlns:a16="http://schemas.microsoft.com/office/drawing/2014/main" id="{CF07370D-A143-4C29-BB16-754F5BCC356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44434" y="1197396"/>
            <a:ext cx="3988955" cy="4279174"/>
          </a:xfrm>
          <a:solidFill>
            <a:schemeClr val="bg1">
              <a:alpha val="65000"/>
            </a:schemeClr>
          </a:solidFill>
        </p:spPr>
        <p:txBody>
          <a:bodyPr/>
          <a:lstStyle/>
          <a:p>
            <a:pPr>
              <a:spcBef>
                <a:spcPts val="600"/>
              </a:spcBef>
            </a:pPr>
            <a:r>
              <a:rPr lang="de-DE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Exkurs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sz="140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STADTRADELN-Daten repräsentieren nur einen Teil aller Radfahrenden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sz="140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Mit Hilfe von punktuellen Dauerzählstellen lassen sich die </a:t>
            </a:r>
            <a:r>
              <a:rPr lang="de-DE" sz="1400" i="1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echten </a:t>
            </a:r>
            <a:r>
              <a:rPr lang="de-DE" sz="140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Verkehrsstärken fürs ganze Netz mit Regressionsmodellen hochrechnen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sz="140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Abgebildet wird hier einfaches, aber ungenaues Schätzmodell. Mit komplexeren Modellen sind präzisere Schätzungen möglich</a:t>
            </a:r>
          </a:p>
          <a:p>
            <a:pPr lvl="1"/>
            <a:r>
              <a:rPr lang="de-DE" sz="1400" b="1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Zweck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sz="140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dient auch als Repräsentativitätstest – hier hohe Korrelation zwischen tatsächlichen Verkehrsmengen und Stadtradeln (R</a:t>
            </a:r>
            <a:r>
              <a:rPr lang="de-DE" sz="1400" baseline="3000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2</a:t>
            </a:r>
            <a:r>
              <a:rPr lang="de-DE" sz="140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 = 0,803) weißt darauf hin, dass die Verteilung von STADTRADELN-Teilnehmenden repräsentativ ist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sz="140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Lässt Aussagen zum Verhältnis zwischen Stichprobe und Gesamtheit zu. Stadtradler machen demnach 54% aller Radfahrenden aus</a:t>
            </a:r>
          </a:p>
          <a:p>
            <a:pPr lvl="1"/>
            <a:endParaRPr lang="de-DE" dirty="0">
              <a:solidFill>
                <a:schemeClr val="tx1"/>
              </a:solidFill>
              <a:latin typeface="Avenir Next LT Pro" panose="020B0504020202020204" pitchFamily="34" charset="0"/>
              <a:cs typeface="Arial" panose="020B0604020202020204" pitchFamily="34" charset="0"/>
            </a:endParaRPr>
          </a:p>
          <a:p>
            <a:pPr marL="285750" lvl="1" indent="-285750">
              <a:buFont typeface="Arial" panose="020B0604020202020204" pitchFamily="34" charset="0"/>
              <a:buChar char="•"/>
            </a:pPr>
            <a:endParaRPr lang="de-DE" dirty="0">
              <a:solidFill>
                <a:schemeClr val="tx1"/>
              </a:solidFill>
              <a:latin typeface="Avenir Next LT Pro" panose="020B0504020202020204" pitchFamily="34" charset="0"/>
              <a:cs typeface="Arial" panose="020B0604020202020204" pitchFamily="34" charset="0"/>
            </a:endParaRPr>
          </a:p>
          <a:p>
            <a:pPr marL="285750" lvl="1" indent="-285750">
              <a:buFont typeface="Arial" panose="020B0604020202020204" pitchFamily="34" charset="0"/>
              <a:buChar char="•"/>
            </a:pPr>
            <a:endParaRPr lang="de-DE" dirty="0">
              <a:solidFill>
                <a:schemeClr val="tx1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26" name="Titel 1">
            <a:extLst>
              <a:ext uri="{FF2B5EF4-FFF2-40B4-BE49-F238E27FC236}">
                <a16:creationId xmlns:a16="http://schemas.microsoft.com/office/drawing/2014/main" id="{0A3E063F-754A-40BF-ABD7-61C4064F56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434" y="513183"/>
            <a:ext cx="10810965" cy="684213"/>
          </a:xfrm>
        </p:spPr>
        <p:txBody>
          <a:bodyPr/>
          <a:lstStyle/>
          <a:p>
            <a:r>
              <a:rPr lang="de-DE" b="0" dirty="0">
                <a:solidFill>
                  <a:schemeClr val="tx1">
                    <a:lumMod val="75000"/>
                    <a:lumOff val="25000"/>
                  </a:schemeClr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Verkehrsnachfrage – Hochrechnung auf tatsächliche Verkehrsstärke</a:t>
            </a:r>
            <a:endParaRPr lang="de-DE" b="0" dirty="0">
              <a:solidFill>
                <a:schemeClr val="bg1">
                  <a:lumMod val="75000"/>
                </a:schemeClr>
              </a:solidFill>
              <a:latin typeface="Avenir Next LT Pro" panose="020B0504020202020204" pitchFamily="34" charset="0"/>
            </a:endParaRPr>
          </a:p>
        </p:txBody>
      </p:sp>
      <p:sp>
        <p:nvSpPr>
          <p:cNvPr id="27" name="Textfeld 26">
            <a:extLst>
              <a:ext uri="{FF2B5EF4-FFF2-40B4-BE49-F238E27FC236}">
                <a16:creationId xmlns:a16="http://schemas.microsoft.com/office/drawing/2014/main" id="{C1E5F7C7-8034-463B-8921-DA6051D90ECA}"/>
              </a:ext>
            </a:extLst>
          </p:cNvPr>
          <p:cNvSpPr txBox="1"/>
          <p:nvPr/>
        </p:nvSpPr>
        <p:spPr>
          <a:xfrm>
            <a:off x="5477558" y="3684874"/>
            <a:ext cx="50414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100" dirty="0">
                <a:solidFill>
                  <a:schemeClr val="bg1"/>
                </a:solidFill>
              </a:rPr>
              <a:t>3672</a:t>
            </a:r>
          </a:p>
        </p:txBody>
      </p:sp>
      <p:graphicFrame>
        <p:nvGraphicFramePr>
          <p:cNvPr id="15" name="Diagramm 14">
            <a:extLst>
              <a:ext uri="{FF2B5EF4-FFF2-40B4-BE49-F238E27FC236}">
                <a16:creationId xmlns:a16="http://schemas.microsoft.com/office/drawing/2014/main" id="{00000000-0008-0000-00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63698771"/>
              </p:ext>
            </p:extLst>
          </p:nvPr>
        </p:nvGraphicFramePr>
        <p:xfrm>
          <a:off x="6300104" y="1372680"/>
          <a:ext cx="4586287" cy="46243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7" name="Grafik 16" descr="Ein Bild, das Grafiken, Screenshot, Kreis, Logo enthält.&#10;&#10;Automatisch generierte Beschreibung">
            <a:extLst>
              <a:ext uri="{FF2B5EF4-FFF2-40B4-BE49-F238E27FC236}">
                <a16:creationId xmlns:a16="http://schemas.microsoft.com/office/drawing/2014/main" id="{67118E20-ACEE-4509-8FF9-8CFF80E8657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6515" y="6406697"/>
            <a:ext cx="1008234" cy="461683"/>
          </a:xfrm>
          <a:prstGeom prst="rect">
            <a:avLst/>
          </a:prstGeom>
        </p:spPr>
      </p:pic>
      <p:pic>
        <p:nvPicPr>
          <p:cNvPr id="18" name="Grafik 17" descr="Ein Bild, das Schrift, Grafiken, Logo, Grafikdesign enthält.&#10;&#10;Automatisch generierte Beschreibung">
            <a:extLst>
              <a:ext uri="{FF2B5EF4-FFF2-40B4-BE49-F238E27FC236}">
                <a16:creationId xmlns:a16="http://schemas.microsoft.com/office/drawing/2014/main" id="{F7A705A0-451E-44AE-BD02-EEF43AA6D3C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0058" y="6506888"/>
            <a:ext cx="643612" cy="260070"/>
          </a:xfrm>
          <a:prstGeom prst="rect">
            <a:avLst/>
          </a:prstGeom>
        </p:spPr>
      </p:pic>
      <p:pic>
        <p:nvPicPr>
          <p:cNvPr id="19" name="Grafik 18" descr="Ein Bild, das Text, Screenshot, Schrift, Visitenkarte enthält.&#10;&#10;Automatisch generierte Beschreibung">
            <a:extLst>
              <a:ext uri="{FF2B5EF4-FFF2-40B4-BE49-F238E27FC236}">
                <a16:creationId xmlns:a16="http://schemas.microsoft.com/office/drawing/2014/main" id="{D5AEFD09-4906-4919-AD16-A9254E488DB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8974" y="6479229"/>
            <a:ext cx="309080" cy="315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44086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hteck 21">
            <a:extLst>
              <a:ext uri="{FF2B5EF4-FFF2-40B4-BE49-F238E27FC236}">
                <a16:creationId xmlns:a16="http://schemas.microsoft.com/office/drawing/2014/main" id="{E28C2B67-46A2-4658-A73C-CCB4E8FC04AC}"/>
              </a:ext>
            </a:extLst>
          </p:cNvPr>
          <p:cNvSpPr/>
          <p:nvPr/>
        </p:nvSpPr>
        <p:spPr>
          <a:xfrm>
            <a:off x="375640" y="712968"/>
            <a:ext cx="4533900" cy="54096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187294AC-C377-410C-91D3-CADB987DF1DC}"/>
              </a:ext>
            </a:extLst>
          </p:cNvPr>
          <p:cNvSpPr/>
          <p:nvPr/>
        </p:nvSpPr>
        <p:spPr>
          <a:xfrm>
            <a:off x="-46084" y="6415936"/>
            <a:ext cx="12302976" cy="442064"/>
          </a:xfrm>
          <a:prstGeom prst="rect">
            <a:avLst/>
          </a:prstGeom>
          <a:solidFill>
            <a:srgbClr val="1976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B2A2DBDC-6EC3-47AC-85A6-CC106AF42F16}"/>
              </a:ext>
            </a:extLst>
          </p:cNvPr>
          <p:cNvGrpSpPr>
            <a:grpSpLocks noChangeAspect="1"/>
          </p:cNvGrpSpPr>
          <p:nvPr/>
        </p:nvGrpSpPr>
        <p:grpSpPr>
          <a:xfrm>
            <a:off x="101230" y="6514549"/>
            <a:ext cx="1737095" cy="229166"/>
            <a:chOff x="766354" y="1592366"/>
            <a:chExt cx="4432663" cy="584778"/>
          </a:xfrm>
        </p:grpSpPr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9BF63794-BE40-42FD-92DC-7F1E8CA802F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02" t="15068" r="13532" b="58184"/>
            <a:stretch/>
          </p:blipFill>
          <p:spPr>
            <a:xfrm>
              <a:off x="766354" y="1592368"/>
              <a:ext cx="2516777" cy="584776"/>
            </a:xfrm>
            <a:prstGeom prst="rect">
              <a:avLst/>
            </a:prstGeom>
          </p:spPr>
        </p:pic>
        <p:pic>
          <p:nvPicPr>
            <p:cNvPr id="14" name="Grafik 13">
              <a:extLst>
                <a:ext uri="{FF2B5EF4-FFF2-40B4-BE49-F238E27FC236}">
                  <a16:creationId xmlns:a16="http://schemas.microsoft.com/office/drawing/2014/main" id="{11E4E5CB-CA31-4E48-9562-4633E73AEBE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463" t="49319" r="24641" b="23933"/>
            <a:stretch/>
          </p:blipFill>
          <p:spPr>
            <a:xfrm>
              <a:off x="3283131" y="1592366"/>
              <a:ext cx="1915886" cy="584777"/>
            </a:xfrm>
            <a:prstGeom prst="rect">
              <a:avLst/>
            </a:prstGeom>
          </p:spPr>
        </p:pic>
      </p:grpSp>
      <p:sp>
        <p:nvSpPr>
          <p:cNvPr id="23" name="Inhaltsplatzhalter 2">
            <a:extLst>
              <a:ext uri="{FF2B5EF4-FFF2-40B4-BE49-F238E27FC236}">
                <a16:creationId xmlns:a16="http://schemas.microsoft.com/office/drawing/2014/main" id="{CF07370D-A143-4C29-BB16-754F5BCC356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44434" y="1197396"/>
            <a:ext cx="3988955" cy="4279174"/>
          </a:xfrm>
          <a:solidFill>
            <a:schemeClr val="bg1">
              <a:alpha val="65000"/>
            </a:schemeClr>
          </a:solidFill>
        </p:spPr>
        <p:txBody>
          <a:bodyPr/>
          <a:lstStyle/>
          <a:p>
            <a:pPr>
              <a:spcBef>
                <a:spcPts val="600"/>
              </a:spcBef>
            </a:pPr>
            <a:r>
              <a:rPr lang="de-DE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Exkurs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sz="140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STADTRADELN-Daten repräsentieren nur einen Teil aller Radfahrenden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sz="140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Mit Hilfe von punktuellen Dauerzählstellen lassen sich die Verkehrsstärken fürs ganze Netz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sz="140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Regressionsmodelle werden zur Hochrechnung verwendet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sz="140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Abgebildet wird hier einfaches, aber ungenaues Schätzmodell. Mit komplexeren Modellen sind präzisere Schätzungen möglich</a:t>
            </a:r>
          </a:p>
          <a:p>
            <a:pPr lvl="1"/>
            <a:r>
              <a:rPr lang="de-DE" sz="1400" b="1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Zweck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sz="140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dient auch als Repräsentativitätstest – hier hohe Korrelation zwischen tatsächlichen Verkehrsmengen und Stadtradeln (R</a:t>
            </a:r>
            <a:r>
              <a:rPr lang="de-DE" sz="1400" baseline="3000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2</a:t>
            </a:r>
            <a:r>
              <a:rPr lang="de-DE" sz="140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 = 0,803)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sz="140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Lässt Aussagen zum Verhältnis zwischen Stichprobe und Gesamtheit zu. Stadtradler machen demnach 54% aller Radfahrenden aus</a:t>
            </a:r>
          </a:p>
          <a:p>
            <a:pPr lvl="1"/>
            <a:endParaRPr lang="de-DE" dirty="0">
              <a:solidFill>
                <a:schemeClr val="tx1"/>
              </a:solidFill>
              <a:latin typeface="Avenir Next LT Pro" panose="020B0504020202020204" pitchFamily="34" charset="0"/>
              <a:cs typeface="Arial" panose="020B0604020202020204" pitchFamily="34" charset="0"/>
            </a:endParaRPr>
          </a:p>
          <a:p>
            <a:pPr marL="285750" lvl="1" indent="-285750">
              <a:buFont typeface="Arial" panose="020B0604020202020204" pitchFamily="34" charset="0"/>
              <a:buChar char="•"/>
            </a:pPr>
            <a:endParaRPr lang="de-DE" dirty="0">
              <a:solidFill>
                <a:schemeClr val="tx1"/>
              </a:solidFill>
              <a:latin typeface="Avenir Next LT Pro" panose="020B0504020202020204" pitchFamily="34" charset="0"/>
              <a:cs typeface="Arial" panose="020B0604020202020204" pitchFamily="34" charset="0"/>
            </a:endParaRPr>
          </a:p>
          <a:p>
            <a:pPr marL="285750" lvl="1" indent="-285750">
              <a:buFont typeface="Arial" panose="020B0604020202020204" pitchFamily="34" charset="0"/>
              <a:buChar char="•"/>
            </a:pPr>
            <a:endParaRPr lang="de-DE" dirty="0">
              <a:solidFill>
                <a:schemeClr val="tx1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26" name="Titel 1">
            <a:extLst>
              <a:ext uri="{FF2B5EF4-FFF2-40B4-BE49-F238E27FC236}">
                <a16:creationId xmlns:a16="http://schemas.microsoft.com/office/drawing/2014/main" id="{0A3E063F-754A-40BF-ABD7-61C4064F56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434" y="513183"/>
            <a:ext cx="10810965" cy="684213"/>
          </a:xfrm>
        </p:spPr>
        <p:txBody>
          <a:bodyPr/>
          <a:lstStyle/>
          <a:p>
            <a:r>
              <a:rPr lang="de-DE" b="0" dirty="0">
                <a:solidFill>
                  <a:schemeClr val="tx1">
                    <a:lumMod val="75000"/>
                    <a:lumOff val="25000"/>
                  </a:schemeClr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Verkehrsnachfrage – Hochrechnung auf tatsächliche Verkehrsstärke</a:t>
            </a:r>
            <a:endParaRPr lang="de-DE" b="0" dirty="0">
              <a:solidFill>
                <a:schemeClr val="bg1">
                  <a:lumMod val="75000"/>
                </a:schemeClr>
              </a:solidFill>
              <a:latin typeface="Avenir Next LT Pro" panose="020B0504020202020204" pitchFamily="34" charset="0"/>
            </a:endParaRPr>
          </a:p>
        </p:txBody>
      </p:sp>
      <p:sp>
        <p:nvSpPr>
          <p:cNvPr id="27" name="Textfeld 26">
            <a:extLst>
              <a:ext uri="{FF2B5EF4-FFF2-40B4-BE49-F238E27FC236}">
                <a16:creationId xmlns:a16="http://schemas.microsoft.com/office/drawing/2014/main" id="{C1E5F7C7-8034-463B-8921-DA6051D90ECA}"/>
              </a:ext>
            </a:extLst>
          </p:cNvPr>
          <p:cNvSpPr txBox="1"/>
          <p:nvPr/>
        </p:nvSpPr>
        <p:spPr>
          <a:xfrm>
            <a:off x="5477558" y="3684874"/>
            <a:ext cx="50414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100" dirty="0">
                <a:solidFill>
                  <a:schemeClr val="bg1"/>
                </a:solidFill>
              </a:rPr>
              <a:t>3672</a:t>
            </a:r>
          </a:p>
        </p:txBody>
      </p:sp>
      <p:graphicFrame>
        <p:nvGraphicFramePr>
          <p:cNvPr id="15" name="Diagramm 14">
            <a:extLst>
              <a:ext uri="{FF2B5EF4-FFF2-40B4-BE49-F238E27FC236}">
                <a16:creationId xmlns:a16="http://schemas.microsoft.com/office/drawing/2014/main" id="{00000000-0008-0000-0000-000002000000}"/>
              </a:ext>
            </a:extLst>
          </p:cNvPr>
          <p:cNvGraphicFramePr>
            <a:graphicFrameLocks/>
          </p:cNvGraphicFramePr>
          <p:nvPr/>
        </p:nvGraphicFramePr>
        <p:xfrm>
          <a:off x="6300104" y="1372680"/>
          <a:ext cx="4586287" cy="46243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3" name="Grafik 2">
            <a:extLst>
              <a:ext uri="{FF2B5EF4-FFF2-40B4-BE49-F238E27FC236}">
                <a16:creationId xmlns:a16="http://schemas.microsoft.com/office/drawing/2014/main" id="{BB1F9798-6779-47A5-ABCE-4477B5A39EB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6085" y="1"/>
            <a:ext cx="12302977" cy="6456172"/>
          </a:xfrm>
          <a:prstGeom prst="rect">
            <a:avLst/>
          </a:prstGeom>
        </p:spPr>
      </p:pic>
      <p:sp>
        <p:nvSpPr>
          <p:cNvPr id="17" name="Textfeld 16">
            <a:extLst>
              <a:ext uri="{FF2B5EF4-FFF2-40B4-BE49-F238E27FC236}">
                <a16:creationId xmlns:a16="http://schemas.microsoft.com/office/drawing/2014/main" id="{88AFAC40-539B-4FEF-BF02-C91CB3F25236}"/>
              </a:ext>
            </a:extLst>
          </p:cNvPr>
          <p:cNvSpPr txBox="1"/>
          <p:nvPr/>
        </p:nvSpPr>
        <p:spPr>
          <a:xfrm>
            <a:off x="736601" y="349387"/>
            <a:ext cx="7988280" cy="369332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de-DE" sz="18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Verkehrsnachfrage – Hochgerechnete Verkehrsstärken im Stadtgebiet</a:t>
            </a:r>
            <a:endParaRPr lang="de-DE" sz="1400" dirty="0"/>
          </a:p>
        </p:txBody>
      </p:sp>
      <p:pic>
        <p:nvPicPr>
          <p:cNvPr id="18" name="Grafik 17" descr="Ein Bild, das Grafiken, Screenshot, Kreis, Logo enthält.&#10;&#10;Automatisch generierte Beschreibung">
            <a:extLst>
              <a:ext uri="{FF2B5EF4-FFF2-40B4-BE49-F238E27FC236}">
                <a16:creationId xmlns:a16="http://schemas.microsoft.com/office/drawing/2014/main" id="{882CB775-B71E-4D6D-90BF-35A224119CA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6515" y="6406697"/>
            <a:ext cx="1008234" cy="461683"/>
          </a:xfrm>
          <a:prstGeom prst="rect">
            <a:avLst/>
          </a:prstGeom>
        </p:spPr>
      </p:pic>
      <p:pic>
        <p:nvPicPr>
          <p:cNvPr id="19" name="Grafik 18" descr="Ein Bild, das Schrift, Grafiken, Logo, Grafikdesign enthält.&#10;&#10;Automatisch generierte Beschreibung">
            <a:extLst>
              <a:ext uri="{FF2B5EF4-FFF2-40B4-BE49-F238E27FC236}">
                <a16:creationId xmlns:a16="http://schemas.microsoft.com/office/drawing/2014/main" id="{F8FBFFD0-1B65-4A9A-A83A-8308F8928E2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0058" y="6506888"/>
            <a:ext cx="643612" cy="260070"/>
          </a:xfrm>
          <a:prstGeom prst="rect">
            <a:avLst/>
          </a:prstGeom>
        </p:spPr>
      </p:pic>
      <p:pic>
        <p:nvPicPr>
          <p:cNvPr id="20" name="Grafik 19" descr="Ein Bild, das Text, Screenshot, Schrift, Visitenkarte enthält.&#10;&#10;Automatisch generierte Beschreibung">
            <a:extLst>
              <a:ext uri="{FF2B5EF4-FFF2-40B4-BE49-F238E27FC236}">
                <a16:creationId xmlns:a16="http://schemas.microsoft.com/office/drawing/2014/main" id="{6CF79C32-66E5-4EA4-995A-3D3410B0065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8974" y="6479229"/>
            <a:ext cx="309080" cy="315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25391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88D123F6-C35D-4061-992B-0A80C2C9396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461" b="5007"/>
          <a:stretch/>
        </p:blipFill>
        <p:spPr>
          <a:xfrm>
            <a:off x="0" y="1292646"/>
            <a:ext cx="12192000" cy="5317154"/>
          </a:xfrm>
          <a:prstGeom prst="rect">
            <a:avLst/>
          </a:prstGeom>
        </p:spPr>
      </p:pic>
      <p:sp>
        <p:nvSpPr>
          <p:cNvPr id="22" name="Rechteck 21">
            <a:extLst>
              <a:ext uri="{FF2B5EF4-FFF2-40B4-BE49-F238E27FC236}">
                <a16:creationId xmlns:a16="http://schemas.microsoft.com/office/drawing/2014/main" id="{E28C2B67-46A2-4658-A73C-CCB4E8FC04AC}"/>
              </a:ext>
            </a:extLst>
          </p:cNvPr>
          <p:cNvSpPr/>
          <p:nvPr/>
        </p:nvSpPr>
        <p:spPr>
          <a:xfrm>
            <a:off x="333375" y="1104900"/>
            <a:ext cx="4533900" cy="54096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100" dirty="0"/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187294AC-C377-410C-91D3-CADB987DF1DC}"/>
              </a:ext>
            </a:extLst>
          </p:cNvPr>
          <p:cNvSpPr/>
          <p:nvPr/>
        </p:nvSpPr>
        <p:spPr>
          <a:xfrm>
            <a:off x="0" y="6415936"/>
            <a:ext cx="12192000" cy="442064"/>
          </a:xfrm>
          <a:prstGeom prst="rect">
            <a:avLst/>
          </a:prstGeom>
          <a:solidFill>
            <a:srgbClr val="1976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B2A2DBDC-6EC3-47AC-85A6-CC106AF42F16}"/>
              </a:ext>
            </a:extLst>
          </p:cNvPr>
          <p:cNvGrpSpPr>
            <a:grpSpLocks noChangeAspect="1"/>
          </p:cNvGrpSpPr>
          <p:nvPr/>
        </p:nvGrpSpPr>
        <p:grpSpPr>
          <a:xfrm>
            <a:off x="101230" y="6514549"/>
            <a:ext cx="1737095" cy="229166"/>
            <a:chOff x="766354" y="1592366"/>
            <a:chExt cx="4432663" cy="584778"/>
          </a:xfrm>
        </p:grpSpPr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9BF63794-BE40-42FD-92DC-7F1E8CA802F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02" t="15068" r="13532" b="58184"/>
            <a:stretch/>
          </p:blipFill>
          <p:spPr>
            <a:xfrm>
              <a:off x="766354" y="1592368"/>
              <a:ext cx="2516777" cy="584776"/>
            </a:xfrm>
            <a:prstGeom prst="rect">
              <a:avLst/>
            </a:prstGeom>
          </p:spPr>
        </p:pic>
        <p:pic>
          <p:nvPicPr>
            <p:cNvPr id="14" name="Grafik 13">
              <a:extLst>
                <a:ext uri="{FF2B5EF4-FFF2-40B4-BE49-F238E27FC236}">
                  <a16:creationId xmlns:a16="http://schemas.microsoft.com/office/drawing/2014/main" id="{11E4E5CB-CA31-4E48-9562-4633E73AEBE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463" t="49319" r="24641" b="23933"/>
            <a:stretch/>
          </p:blipFill>
          <p:spPr>
            <a:xfrm>
              <a:off x="3283131" y="1592366"/>
              <a:ext cx="1915886" cy="584777"/>
            </a:xfrm>
            <a:prstGeom prst="rect">
              <a:avLst/>
            </a:prstGeom>
          </p:spPr>
        </p:pic>
      </p:grpSp>
      <p:sp>
        <p:nvSpPr>
          <p:cNvPr id="23" name="Inhaltsplatzhalter 2">
            <a:extLst>
              <a:ext uri="{FF2B5EF4-FFF2-40B4-BE49-F238E27FC236}">
                <a16:creationId xmlns:a16="http://schemas.microsoft.com/office/drawing/2014/main" id="{CF07370D-A143-4C29-BB16-754F5BCC356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48113" y="1550126"/>
            <a:ext cx="3988955" cy="4279174"/>
          </a:xfrm>
          <a:solidFill>
            <a:schemeClr val="bg1">
              <a:alpha val="65000"/>
            </a:schemeClr>
          </a:solidFill>
        </p:spPr>
        <p:txBody>
          <a:bodyPr/>
          <a:lstStyle/>
          <a:p>
            <a:pPr>
              <a:spcBef>
                <a:spcPts val="600"/>
              </a:spcBef>
            </a:pPr>
            <a:r>
              <a:rPr lang="de-DE" sz="120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Zweck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Die Wartezeiten an Knotenpunkten (Kreuzungen) werden in 6 Qualitätsstufen (A-F) eingeteilt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Klassifizierung angelehnt an Richtlinie (HBS</a:t>
            </a:r>
            <a:r>
              <a:rPr lang="de-DE" sz="1400" baseline="30000" dirty="0">
                <a:latin typeface="Avenir Next LT Pro" panose="020B0504020202020204" pitchFamily="34" charset="0"/>
                <a:cs typeface="Arial" panose="020B0604020202020204" pitchFamily="34" charset="0"/>
              </a:rPr>
              <a:t> 1</a:t>
            </a:r>
            <a:r>
              <a:rPr lang="de-DE" sz="120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), mit dem Kreuzungen bewertet werden – maßgebend für die Bewertung einer Kreuzung ist die längste Wartezeit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Lange Wartezeiten zulasten der Radfahrenden können durch das Anpassen der Ampelschaltung verkürzt werden</a:t>
            </a:r>
          </a:p>
          <a:p>
            <a:pPr lvl="1"/>
            <a:r>
              <a:rPr lang="de-DE" sz="1200" b="1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Datenerhebung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RiDE-Portal (Wartezeiten)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chemeClr val="tx1"/>
                </a:solidFill>
                <a:latin typeface="Avenir Next LT Pro" panose="020B0504020202020204" pitchFamily="34" charset="0"/>
              </a:rPr>
              <a:t>Die Punkte auf der Karte zeigen die Wartezeit eines Verkehrsstroms von mindestens 6 Radfahrenden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chemeClr val="tx1"/>
                </a:solidFill>
                <a:latin typeface="Avenir Next LT Pro" panose="020B0504020202020204" pitchFamily="34" charset="0"/>
              </a:rPr>
              <a:t>Die Punkte können an den Kreuzungen zusammengefasst und somit die Qualitätsstufe berechnet werden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endParaRPr lang="de-DE" sz="1200" dirty="0">
              <a:solidFill>
                <a:schemeClr val="tx1"/>
              </a:solidFill>
              <a:latin typeface="Avenir Next LT Pro" panose="020B0504020202020204" pitchFamily="34" charset="0"/>
            </a:endParaRPr>
          </a:p>
          <a:p>
            <a:pPr marL="285750" lvl="1" indent="-285750">
              <a:buFont typeface="Arial" panose="020B0604020202020204" pitchFamily="34" charset="0"/>
              <a:buChar char="•"/>
            </a:pPr>
            <a:endParaRPr lang="de-DE" sz="1400" dirty="0">
              <a:solidFill>
                <a:schemeClr val="tx1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26" name="Titel 1">
            <a:extLst>
              <a:ext uri="{FF2B5EF4-FFF2-40B4-BE49-F238E27FC236}">
                <a16:creationId xmlns:a16="http://schemas.microsoft.com/office/drawing/2014/main" id="{0A3E063F-754A-40BF-ABD7-61C4064F56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434" y="513183"/>
            <a:ext cx="10810965" cy="684213"/>
          </a:xfrm>
        </p:spPr>
        <p:txBody>
          <a:bodyPr/>
          <a:lstStyle/>
          <a:p>
            <a:r>
              <a:rPr lang="de-DE" b="0" dirty="0">
                <a:solidFill>
                  <a:schemeClr val="tx1">
                    <a:lumMod val="75000"/>
                    <a:lumOff val="25000"/>
                  </a:schemeClr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Verkehrsnachfrage - Wartezeiten</a:t>
            </a:r>
            <a:endParaRPr lang="de-DE" b="0" dirty="0">
              <a:solidFill>
                <a:schemeClr val="bg1">
                  <a:lumMod val="75000"/>
                </a:schemeClr>
              </a:solidFill>
              <a:latin typeface="Avenir Next LT Pro" panose="020B0504020202020204" pitchFamily="34" charset="0"/>
            </a:endParaRP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55B6AF43-314B-4330-AC92-E654DEEC89CB}"/>
              </a:ext>
            </a:extLst>
          </p:cNvPr>
          <p:cNvSpPr txBox="1"/>
          <p:nvPr/>
        </p:nvSpPr>
        <p:spPr>
          <a:xfrm>
            <a:off x="232309" y="5836105"/>
            <a:ext cx="4987391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baseline="3000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1 </a:t>
            </a:r>
            <a:r>
              <a:rPr lang="de-DE" sz="1100" dirty="0">
                <a:latin typeface="Segoe UI" panose="020B0502040204020203" pitchFamily="34" charset="0"/>
              </a:rPr>
              <a:t>FGSV (2015): HBS - Handbuch für die Bemessung von Straßenverkehrsanlagen. Forschungsgesellschaft für Straßen- und Verkehrswesen.</a:t>
            </a:r>
            <a:endParaRPr lang="de-DE" dirty="0"/>
          </a:p>
        </p:txBody>
      </p:sp>
      <p:pic>
        <p:nvPicPr>
          <p:cNvPr id="16" name="Grafik 15" descr="Ein Bild, das Grafiken, Screenshot, Kreis, Logo enthält.&#10;&#10;Automatisch generierte Beschreibung">
            <a:extLst>
              <a:ext uri="{FF2B5EF4-FFF2-40B4-BE49-F238E27FC236}">
                <a16:creationId xmlns:a16="http://schemas.microsoft.com/office/drawing/2014/main" id="{0A8D281B-1B5D-4B00-8D6B-C6B09671B75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6515" y="6406697"/>
            <a:ext cx="1008234" cy="461683"/>
          </a:xfrm>
          <a:prstGeom prst="rect">
            <a:avLst/>
          </a:prstGeom>
        </p:spPr>
      </p:pic>
      <p:pic>
        <p:nvPicPr>
          <p:cNvPr id="18" name="Grafik 17" descr="Ein Bild, das Schrift, Grafiken, Logo, Grafikdesign enthält.&#10;&#10;Automatisch generierte Beschreibung">
            <a:extLst>
              <a:ext uri="{FF2B5EF4-FFF2-40B4-BE49-F238E27FC236}">
                <a16:creationId xmlns:a16="http://schemas.microsoft.com/office/drawing/2014/main" id="{0C960BC5-8E27-400C-9B11-7BCA985A509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0058" y="6506888"/>
            <a:ext cx="643612" cy="260070"/>
          </a:xfrm>
          <a:prstGeom prst="rect">
            <a:avLst/>
          </a:prstGeom>
        </p:spPr>
      </p:pic>
      <p:pic>
        <p:nvPicPr>
          <p:cNvPr id="19" name="Grafik 18" descr="Ein Bild, das Text, Screenshot, Schrift, Visitenkarte enthält.&#10;&#10;Automatisch generierte Beschreibung">
            <a:extLst>
              <a:ext uri="{FF2B5EF4-FFF2-40B4-BE49-F238E27FC236}">
                <a16:creationId xmlns:a16="http://schemas.microsoft.com/office/drawing/2014/main" id="{816DBF09-6F01-446D-B766-11CC89AAE09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8974" y="6479229"/>
            <a:ext cx="309080" cy="315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92587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nhaltsplatzhalter 14">
            <a:extLst>
              <a:ext uri="{FF2B5EF4-FFF2-40B4-BE49-F238E27FC236}">
                <a16:creationId xmlns:a16="http://schemas.microsoft.com/office/drawing/2014/main" id="{F83CC9AA-C336-4429-A89D-045A5CEDEBAF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372" b="4851"/>
          <a:stretch/>
        </p:blipFill>
        <p:spPr>
          <a:xfrm>
            <a:off x="1465" y="1283889"/>
            <a:ext cx="12192000" cy="5334000"/>
          </a:xfrm>
          <a:solidFill>
            <a:schemeClr val="bg1">
              <a:alpha val="65000"/>
            </a:schemeClr>
          </a:solidFill>
        </p:spPr>
      </p:pic>
      <p:sp>
        <p:nvSpPr>
          <p:cNvPr id="8" name="Rechteck 7">
            <a:extLst>
              <a:ext uri="{FF2B5EF4-FFF2-40B4-BE49-F238E27FC236}">
                <a16:creationId xmlns:a16="http://schemas.microsoft.com/office/drawing/2014/main" id="{187294AC-C377-410C-91D3-CADB987DF1DC}"/>
              </a:ext>
            </a:extLst>
          </p:cNvPr>
          <p:cNvSpPr/>
          <p:nvPr/>
        </p:nvSpPr>
        <p:spPr>
          <a:xfrm>
            <a:off x="0" y="6415936"/>
            <a:ext cx="12192000" cy="442064"/>
          </a:xfrm>
          <a:prstGeom prst="rect">
            <a:avLst/>
          </a:prstGeom>
          <a:solidFill>
            <a:srgbClr val="1976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B2A2DBDC-6EC3-47AC-85A6-CC106AF42F16}"/>
              </a:ext>
            </a:extLst>
          </p:cNvPr>
          <p:cNvGrpSpPr>
            <a:grpSpLocks noChangeAspect="1"/>
          </p:cNvGrpSpPr>
          <p:nvPr/>
        </p:nvGrpSpPr>
        <p:grpSpPr>
          <a:xfrm>
            <a:off x="101230" y="6514549"/>
            <a:ext cx="1737095" cy="229166"/>
            <a:chOff x="766354" y="1592366"/>
            <a:chExt cx="4432663" cy="584778"/>
          </a:xfrm>
        </p:grpSpPr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9BF63794-BE40-42FD-92DC-7F1E8CA802F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02" t="15068" r="13532" b="58184"/>
            <a:stretch/>
          </p:blipFill>
          <p:spPr>
            <a:xfrm>
              <a:off x="766354" y="1592368"/>
              <a:ext cx="2516777" cy="584776"/>
            </a:xfrm>
            <a:prstGeom prst="rect">
              <a:avLst/>
            </a:prstGeom>
          </p:spPr>
        </p:pic>
        <p:pic>
          <p:nvPicPr>
            <p:cNvPr id="14" name="Grafik 13">
              <a:extLst>
                <a:ext uri="{FF2B5EF4-FFF2-40B4-BE49-F238E27FC236}">
                  <a16:creationId xmlns:a16="http://schemas.microsoft.com/office/drawing/2014/main" id="{11E4E5CB-CA31-4E48-9562-4633E73AEBE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463" t="49319" r="24641" b="23933"/>
            <a:stretch/>
          </p:blipFill>
          <p:spPr>
            <a:xfrm>
              <a:off x="3283131" y="1592366"/>
              <a:ext cx="1915886" cy="584777"/>
            </a:xfrm>
            <a:prstGeom prst="rect">
              <a:avLst/>
            </a:prstGeom>
          </p:spPr>
        </p:pic>
      </p:grpSp>
      <p:sp>
        <p:nvSpPr>
          <p:cNvPr id="26" name="Titel 1">
            <a:extLst>
              <a:ext uri="{FF2B5EF4-FFF2-40B4-BE49-F238E27FC236}">
                <a16:creationId xmlns:a16="http://schemas.microsoft.com/office/drawing/2014/main" id="{0A3E063F-754A-40BF-ABD7-61C4064F56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434" y="513183"/>
            <a:ext cx="10810965" cy="684213"/>
          </a:xfrm>
        </p:spPr>
        <p:txBody>
          <a:bodyPr/>
          <a:lstStyle/>
          <a:p>
            <a:r>
              <a:rPr lang="de-DE" b="0" dirty="0">
                <a:solidFill>
                  <a:schemeClr val="tx1">
                    <a:lumMod val="75000"/>
                    <a:lumOff val="25000"/>
                  </a:schemeClr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Verkehrsnachfrage - Wartezeiten</a:t>
            </a:r>
            <a:endParaRPr lang="de-DE" b="0" dirty="0">
              <a:solidFill>
                <a:schemeClr val="bg1">
                  <a:lumMod val="75000"/>
                </a:schemeClr>
              </a:solidFill>
              <a:latin typeface="Avenir Next LT Pro" panose="020B0504020202020204" pitchFamily="34" charset="0"/>
            </a:endParaRPr>
          </a:p>
        </p:txBody>
      </p:sp>
      <p:sp>
        <p:nvSpPr>
          <p:cNvPr id="19" name="Inhaltsplatzhalter 2">
            <a:extLst>
              <a:ext uri="{FF2B5EF4-FFF2-40B4-BE49-F238E27FC236}">
                <a16:creationId xmlns:a16="http://schemas.microsoft.com/office/drawing/2014/main" id="{30BC61D8-4334-4258-A521-C20E08ED30A6}"/>
              </a:ext>
            </a:extLst>
          </p:cNvPr>
          <p:cNvSpPr txBox="1">
            <a:spLocks/>
          </p:cNvSpPr>
          <p:nvPr/>
        </p:nvSpPr>
        <p:spPr>
          <a:xfrm>
            <a:off x="7593659" y="1931126"/>
            <a:ext cx="3988955" cy="859699"/>
          </a:xfrm>
          <a:prstGeom prst="rect">
            <a:avLst/>
          </a:prstGeom>
          <a:solidFill>
            <a:schemeClr val="bg1">
              <a:alpha val="65000"/>
            </a:schemeClr>
          </a:solidFill>
          <a:ln>
            <a:noFill/>
          </a:ln>
        </p:spPr>
        <p:txBody>
          <a:bodyPr vert="horz" lIns="0" tIns="0" rIns="0" bIns="0" rtlCol="0">
            <a:noAutofit/>
          </a:bodyPr>
          <a:lstStyle>
            <a:lvl1pPr marL="0" indent="0" algn="l" defTabSz="914269" rtl="0" eaLnBrk="1" latinLnBrk="0" hangingPunct="1"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None/>
              <a:defRPr sz="16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269" rtl="0" eaLnBrk="1" latinLnBrk="0" hangingPunct="1">
              <a:spcBef>
                <a:spcPts val="0"/>
              </a:spcBef>
              <a:spcAft>
                <a:spcPts val="600"/>
              </a:spcAft>
              <a:buFont typeface="Open Sans" panose="020B0606030504020204" pitchFamily="34" charset="0"/>
              <a:buNone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269" rtl="0" eaLnBrk="1" latinLnBrk="0" hangingPunct="1">
              <a:spcBef>
                <a:spcPts val="12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252000" indent="-144000" algn="l" defTabSz="914269" rtl="0" eaLnBrk="1" latinLnBrk="0" hangingPunct="1">
              <a:spcBef>
                <a:spcPts val="0"/>
              </a:spcBef>
              <a:buFont typeface="Open Sans" panose="020B0606030504020204" pitchFamily="34" charset="0"/>
              <a:buChar char="–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269" rtl="0" eaLnBrk="1" latinLnBrk="0" hangingPunct="1">
              <a:spcBef>
                <a:spcPts val="600"/>
              </a:spcBef>
              <a:spcAft>
                <a:spcPts val="0"/>
              </a:spcAft>
              <a:buFont typeface="Symbol" panose="05050102010706020507" pitchFamily="18" charset="2"/>
              <a:buNone/>
              <a:defRPr sz="1400" b="1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0" marR="0" indent="0" algn="l" defTabSz="914269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252000" marR="0" indent="-252000" algn="l" defTabSz="9142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—"/>
              <a:tabLst/>
              <a:defRPr lang="de-DE" sz="1400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252000" marR="0" indent="-144000" algn="l" defTabSz="9142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Open Sans" panose="020B0606030504020204" pitchFamily="34" charset="0"/>
              <a:buChar char="–"/>
              <a:tabLst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396000" marR="0" indent="-144000" algn="l" defTabSz="9142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600"/>
              </a:spcBef>
            </a:pPr>
            <a:r>
              <a:rPr lang="de-DE" sz="1400" b="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Der Sackring besteht in diesem Kreuzungs-bereich aus sechs Fahrspuren; die Querung geht dementsprechend mit längeren Wartezeiten einher.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endParaRPr lang="de-DE" sz="1400" dirty="0">
              <a:solidFill>
                <a:schemeClr val="tx1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20" name="Inhaltsplatzhalter 2">
            <a:extLst>
              <a:ext uri="{FF2B5EF4-FFF2-40B4-BE49-F238E27FC236}">
                <a16:creationId xmlns:a16="http://schemas.microsoft.com/office/drawing/2014/main" id="{2FEB1871-D816-472C-B0B3-177D33A3CD06}"/>
              </a:ext>
            </a:extLst>
          </p:cNvPr>
          <p:cNvSpPr txBox="1">
            <a:spLocks/>
          </p:cNvSpPr>
          <p:nvPr/>
        </p:nvSpPr>
        <p:spPr>
          <a:xfrm>
            <a:off x="1310521" y="4134258"/>
            <a:ext cx="3988955" cy="688249"/>
          </a:xfrm>
          <a:prstGeom prst="rect">
            <a:avLst/>
          </a:prstGeom>
          <a:solidFill>
            <a:schemeClr val="bg1">
              <a:alpha val="65000"/>
            </a:schemeClr>
          </a:solidFill>
          <a:ln>
            <a:noFill/>
          </a:ln>
        </p:spPr>
        <p:txBody>
          <a:bodyPr vert="horz" lIns="0" tIns="0" rIns="0" bIns="0" rtlCol="0">
            <a:noAutofit/>
          </a:bodyPr>
          <a:lstStyle>
            <a:lvl1pPr marL="0" indent="0" algn="l" defTabSz="914269" rtl="0" eaLnBrk="1" latinLnBrk="0" hangingPunct="1"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None/>
              <a:defRPr sz="16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269" rtl="0" eaLnBrk="1" latinLnBrk="0" hangingPunct="1">
              <a:spcBef>
                <a:spcPts val="0"/>
              </a:spcBef>
              <a:spcAft>
                <a:spcPts val="600"/>
              </a:spcAft>
              <a:buFont typeface="Open Sans" panose="020B0606030504020204" pitchFamily="34" charset="0"/>
              <a:buNone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269" rtl="0" eaLnBrk="1" latinLnBrk="0" hangingPunct="1">
              <a:spcBef>
                <a:spcPts val="12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252000" indent="-144000" algn="l" defTabSz="914269" rtl="0" eaLnBrk="1" latinLnBrk="0" hangingPunct="1">
              <a:spcBef>
                <a:spcPts val="0"/>
              </a:spcBef>
              <a:buFont typeface="Open Sans" panose="020B0606030504020204" pitchFamily="34" charset="0"/>
              <a:buChar char="–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269" rtl="0" eaLnBrk="1" latinLnBrk="0" hangingPunct="1">
              <a:spcBef>
                <a:spcPts val="600"/>
              </a:spcBef>
              <a:spcAft>
                <a:spcPts val="0"/>
              </a:spcAft>
              <a:buFont typeface="Symbol" panose="05050102010706020507" pitchFamily="18" charset="2"/>
              <a:buNone/>
              <a:defRPr sz="1400" b="1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0" marR="0" indent="0" algn="l" defTabSz="914269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252000" marR="0" indent="-252000" algn="l" defTabSz="9142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—"/>
              <a:tabLst/>
              <a:defRPr lang="de-DE" sz="1400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252000" marR="0" indent="-144000" algn="l" defTabSz="9142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Open Sans" panose="020B0606030504020204" pitchFamily="34" charset="0"/>
              <a:buChar char="–"/>
              <a:tabLst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396000" marR="0" indent="-144000" algn="l" defTabSz="9142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600"/>
              </a:spcBef>
            </a:pPr>
            <a:r>
              <a:rPr lang="de-DE" sz="1400" b="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Hier kreuz das Ringgleis eine weniger stark befahrende Fahrradstraße, die Wartezeiten beim Kreuzen sind entsprechend kurz.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endParaRPr lang="de-DE" sz="1400" dirty="0">
              <a:solidFill>
                <a:schemeClr val="tx1"/>
              </a:solidFill>
              <a:latin typeface="Avenir Next LT Pro" panose="020B0504020202020204" pitchFamily="34" charset="0"/>
            </a:endParaRPr>
          </a:p>
        </p:txBody>
      </p:sp>
      <p:pic>
        <p:nvPicPr>
          <p:cNvPr id="11" name="Grafik 10" descr="Ein Bild, das Grafiken, Screenshot, Kreis, Logo enthält.&#10;&#10;Automatisch generierte Beschreibung">
            <a:extLst>
              <a:ext uri="{FF2B5EF4-FFF2-40B4-BE49-F238E27FC236}">
                <a16:creationId xmlns:a16="http://schemas.microsoft.com/office/drawing/2014/main" id="{BD1296E0-A17E-42F2-B85E-9E3FDA0E8C4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6515" y="6406697"/>
            <a:ext cx="1008234" cy="461683"/>
          </a:xfrm>
          <a:prstGeom prst="rect">
            <a:avLst/>
          </a:prstGeom>
        </p:spPr>
      </p:pic>
      <p:pic>
        <p:nvPicPr>
          <p:cNvPr id="17" name="Grafik 16" descr="Ein Bild, das Schrift, Grafiken, Logo, Grafikdesign enthält.&#10;&#10;Automatisch generierte Beschreibung">
            <a:extLst>
              <a:ext uri="{FF2B5EF4-FFF2-40B4-BE49-F238E27FC236}">
                <a16:creationId xmlns:a16="http://schemas.microsoft.com/office/drawing/2014/main" id="{A61B4DF9-AB08-414A-8242-F686247BD95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0058" y="6506888"/>
            <a:ext cx="643612" cy="260070"/>
          </a:xfrm>
          <a:prstGeom prst="rect">
            <a:avLst/>
          </a:prstGeom>
        </p:spPr>
      </p:pic>
      <p:pic>
        <p:nvPicPr>
          <p:cNvPr id="18" name="Grafik 17" descr="Ein Bild, das Text, Screenshot, Schrift, Visitenkarte enthält.&#10;&#10;Automatisch generierte Beschreibung">
            <a:extLst>
              <a:ext uri="{FF2B5EF4-FFF2-40B4-BE49-F238E27FC236}">
                <a16:creationId xmlns:a16="http://schemas.microsoft.com/office/drawing/2014/main" id="{09931B32-FF62-4127-884A-0EA6A869009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8974" y="6479229"/>
            <a:ext cx="309080" cy="315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63812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>
            <a:extLst>
              <a:ext uri="{FF2B5EF4-FFF2-40B4-BE49-F238E27FC236}">
                <a16:creationId xmlns:a16="http://schemas.microsoft.com/office/drawing/2014/main" id="{187294AC-C377-410C-91D3-CADB987DF1DC}"/>
              </a:ext>
            </a:extLst>
          </p:cNvPr>
          <p:cNvSpPr/>
          <p:nvPr/>
        </p:nvSpPr>
        <p:spPr>
          <a:xfrm>
            <a:off x="0" y="6415936"/>
            <a:ext cx="12192000" cy="442064"/>
          </a:xfrm>
          <a:prstGeom prst="rect">
            <a:avLst/>
          </a:prstGeom>
          <a:solidFill>
            <a:srgbClr val="1976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B2A2DBDC-6EC3-47AC-85A6-CC106AF42F16}"/>
              </a:ext>
            </a:extLst>
          </p:cNvPr>
          <p:cNvGrpSpPr>
            <a:grpSpLocks noChangeAspect="1"/>
          </p:cNvGrpSpPr>
          <p:nvPr/>
        </p:nvGrpSpPr>
        <p:grpSpPr>
          <a:xfrm>
            <a:off x="101230" y="6514549"/>
            <a:ext cx="1737095" cy="229166"/>
            <a:chOff x="766354" y="1592366"/>
            <a:chExt cx="4432663" cy="584778"/>
          </a:xfrm>
        </p:grpSpPr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9BF63794-BE40-42FD-92DC-7F1E8CA802F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02" t="15068" r="13532" b="58184"/>
            <a:stretch/>
          </p:blipFill>
          <p:spPr>
            <a:xfrm>
              <a:off x="766354" y="1592368"/>
              <a:ext cx="2516777" cy="584776"/>
            </a:xfrm>
            <a:prstGeom prst="rect">
              <a:avLst/>
            </a:prstGeom>
          </p:spPr>
        </p:pic>
        <p:pic>
          <p:nvPicPr>
            <p:cNvPr id="14" name="Grafik 13">
              <a:extLst>
                <a:ext uri="{FF2B5EF4-FFF2-40B4-BE49-F238E27FC236}">
                  <a16:creationId xmlns:a16="http://schemas.microsoft.com/office/drawing/2014/main" id="{11E4E5CB-CA31-4E48-9562-4633E73AEBE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463" t="49319" r="24641" b="23933"/>
            <a:stretch/>
          </p:blipFill>
          <p:spPr>
            <a:xfrm>
              <a:off x="3283131" y="1592366"/>
              <a:ext cx="1915886" cy="584777"/>
            </a:xfrm>
            <a:prstGeom prst="rect">
              <a:avLst/>
            </a:prstGeom>
          </p:spPr>
        </p:pic>
      </p:grpSp>
      <p:sp>
        <p:nvSpPr>
          <p:cNvPr id="26" name="Titel 1">
            <a:extLst>
              <a:ext uri="{FF2B5EF4-FFF2-40B4-BE49-F238E27FC236}">
                <a16:creationId xmlns:a16="http://schemas.microsoft.com/office/drawing/2014/main" id="{0A3E063F-754A-40BF-ABD7-61C4064F56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434" y="513183"/>
            <a:ext cx="10810965" cy="684213"/>
          </a:xfrm>
        </p:spPr>
        <p:txBody>
          <a:bodyPr/>
          <a:lstStyle/>
          <a:p>
            <a:r>
              <a:rPr lang="de-DE" b="0" dirty="0">
                <a:solidFill>
                  <a:schemeClr val="tx1">
                    <a:lumMod val="75000"/>
                    <a:lumOff val="25000"/>
                  </a:schemeClr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Verkehrsnachfrage - Wartezeiten</a:t>
            </a:r>
            <a:endParaRPr lang="de-DE" b="0" dirty="0">
              <a:solidFill>
                <a:schemeClr val="bg1">
                  <a:lumMod val="75000"/>
                </a:schemeClr>
              </a:solidFill>
              <a:latin typeface="Avenir Next LT Pro" panose="020B0504020202020204" pitchFamily="34" charset="0"/>
            </a:endParaRPr>
          </a:p>
        </p:txBody>
      </p:sp>
      <p:sp>
        <p:nvSpPr>
          <p:cNvPr id="19" name="Inhaltsplatzhalter 2">
            <a:extLst>
              <a:ext uri="{FF2B5EF4-FFF2-40B4-BE49-F238E27FC236}">
                <a16:creationId xmlns:a16="http://schemas.microsoft.com/office/drawing/2014/main" id="{30BC61D8-4334-4258-A521-C20E08ED30A6}"/>
              </a:ext>
            </a:extLst>
          </p:cNvPr>
          <p:cNvSpPr txBox="1">
            <a:spLocks/>
          </p:cNvSpPr>
          <p:nvPr/>
        </p:nvSpPr>
        <p:spPr>
          <a:xfrm>
            <a:off x="7593659" y="1931126"/>
            <a:ext cx="3988955" cy="859699"/>
          </a:xfrm>
          <a:prstGeom prst="rect">
            <a:avLst/>
          </a:prstGeom>
          <a:solidFill>
            <a:schemeClr val="bg1">
              <a:alpha val="65000"/>
            </a:schemeClr>
          </a:solidFill>
          <a:ln>
            <a:noFill/>
          </a:ln>
        </p:spPr>
        <p:txBody>
          <a:bodyPr vert="horz" lIns="0" tIns="0" rIns="0" bIns="0" rtlCol="0">
            <a:noAutofit/>
          </a:bodyPr>
          <a:lstStyle>
            <a:lvl1pPr marL="0" indent="0" algn="l" defTabSz="914269" rtl="0" eaLnBrk="1" latinLnBrk="0" hangingPunct="1"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None/>
              <a:defRPr sz="16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269" rtl="0" eaLnBrk="1" latinLnBrk="0" hangingPunct="1">
              <a:spcBef>
                <a:spcPts val="0"/>
              </a:spcBef>
              <a:spcAft>
                <a:spcPts val="600"/>
              </a:spcAft>
              <a:buFont typeface="Open Sans" panose="020B0606030504020204" pitchFamily="34" charset="0"/>
              <a:buNone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269" rtl="0" eaLnBrk="1" latinLnBrk="0" hangingPunct="1">
              <a:spcBef>
                <a:spcPts val="12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252000" indent="-144000" algn="l" defTabSz="914269" rtl="0" eaLnBrk="1" latinLnBrk="0" hangingPunct="1">
              <a:spcBef>
                <a:spcPts val="0"/>
              </a:spcBef>
              <a:buFont typeface="Open Sans" panose="020B0606030504020204" pitchFamily="34" charset="0"/>
              <a:buChar char="–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269" rtl="0" eaLnBrk="1" latinLnBrk="0" hangingPunct="1">
              <a:spcBef>
                <a:spcPts val="600"/>
              </a:spcBef>
              <a:spcAft>
                <a:spcPts val="0"/>
              </a:spcAft>
              <a:buFont typeface="Symbol" panose="05050102010706020507" pitchFamily="18" charset="2"/>
              <a:buNone/>
              <a:defRPr sz="1400" b="1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0" marR="0" indent="0" algn="l" defTabSz="914269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252000" marR="0" indent="-252000" algn="l" defTabSz="9142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—"/>
              <a:tabLst/>
              <a:defRPr lang="de-DE" sz="1400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252000" marR="0" indent="-144000" algn="l" defTabSz="9142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Open Sans" panose="020B0606030504020204" pitchFamily="34" charset="0"/>
              <a:buChar char="–"/>
              <a:tabLst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396000" marR="0" indent="-144000" algn="l" defTabSz="9142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600"/>
              </a:spcBef>
            </a:pPr>
            <a:r>
              <a:rPr lang="de-DE" sz="1400" b="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Der Sackring besteht in diesem Kreuzungs-bereich aus sechs Fahrspuren; die Querung geht dementsprechend mit längeren Wartezeiten einher.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endParaRPr lang="de-DE" sz="1400" dirty="0">
              <a:solidFill>
                <a:schemeClr val="tx1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20" name="Inhaltsplatzhalter 2">
            <a:extLst>
              <a:ext uri="{FF2B5EF4-FFF2-40B4-BE49-F238E27FC236}">
                <a16:creationId xmlns:a16="http://schemas.microsoft.com/office/drawing/2014/main" id="{2FEB1871-D816-472C-B0B3-177D33A3CD06}"/>
              </a:ext>
            </a:extLst>
          </p:cNvPr>
          <p:cNvSpPr txBox="1">
            <a:spLocks/>
          </p:cNvSpPr>
          <p:nvPr/>
        </p:nvSpPr>
        <p:spPr>
          <a:xfrm>
            <a:off x="1310521" y="4134258"/>
            <a:ext cx="3988955" cy="688249"/>
          </a:xfrm>
          <a:prstGeom prst="rect">
            <a:avLst/>
          </a:prstGeom>
          <a:solidFill>
            <a:schemeClr val="bg1">
              <a:alpha val="65000"/>
            </a:schemeClr>
          </a:solidFill>
          <a:ln>
            <a:noFill/>
          </a:ln>
        </p:spPr>
        <p:txBody>
          <a:bodyPr vert="horz" lIns="0" tIns="0" rIns="0" bIns="0" rtlCol="0">
            <a:noAutofit/>
          </a:bodyPr>
          <a:lstStyle>
            <a:lvl1pPr marL="0" indent="0" algn="l" defTabSz="914269" rtl="0" eaLnBrk="1" latinLnBrk="0" hangingPunct="1"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None/>
              <a:defRPr sz="16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269" rtl="0" eaLnBrk="1" latinLnBrk="0" hangingPunct="1">
              <a:spcBef>
                <a:spcPts val="0"/>
              </a:spcBef>
              <a:spcAft>
                <a:spcPts val="600"/>
              </a:spcAft>
              <a:buFont typeface="Open Sans" panose="020B0606030504020204" pitchFamily="34" charset="0"/>
              <a:buNone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269" rtl="0" eaLnBrk="1" latinLnBrk="0" hangingPunct="1">
              <a:spcBef>
                <a:spcPts val="12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252000" indent="-144000" algn="l" defTabSz="914269" rtl="0" eaLnBrk="1" latinLnBrk="0" hangingPunct="1">
              <a:spcBef>
                <a:spcPts val="0"/>
              </a:spcBef>
              <a:buFont typeface="Open Sans" panose="020B0606030504020204" pitchFamily="34" charset="0"/>
              <a:buChar char="–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269" rtl="0" eaLnBrk="1" latinLnBrk="0" hangingPunct="1">
              <a:spcBef>
                <a:spcPts val="600"/>
              </a:spcBef>
              <a:spcAft>
                <a:spcPts val="0"/>
              </a:spcAft>
              <a:buFont typeface="Symbol" panose="05050102010706020507" pitchFamily="18" charset="2"/>
              <a:buNone/>
              <a:defRPr sz="1400" b="1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0" marR="0" indent="0" algn="l" defTabSz="914269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252000" marR="0" indent="-252000" algn="l" defTabSz="9142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—"/>
              <a:tabLst/>
              <a:defRPr lang="de-DE" sz="1400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252000" marR="0" indent="-144000" algn="l" defTabSz="9142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Open Sans" panose="020B0606030504020204" pitchFamily="34" charset="0"/>
              <a:buChar char="–"/>
              <a:tabLst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396000" marR="0" indent="-144000" algn="l" defTabSz="9142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600"/>
              </a:spcBef>
            </a:pPr>
            <a:r>
              <a:rPr lang="de-DE" sz="1400" b="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Hier kreuz das Ringgleis eine weniger stark befahrende Fahrradstraße, die Wartezeiten beim Kreuzen sind entsprechend kurz.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endParaRPr lang="de-DE" sz="1400" dirty="0">
              <a:solidFill>
                <a:schemeClr val="tx1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68DED87-4ECD-4C05-862D-6E3052B19F6D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8E9E39E6-B714-440C-9781-C8BCC9DDFBF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9729"/>
          <a:stretch/>
        </p:blipFill>
        <p:spPr>
          <a:xfrm>
            <a:off x="0" y="919955"/>
            <a:ext cx="12192000" cy="5514402"/>
          </a:xfrm>
          <a:prstGeom prst="rect">
            <a:avLst/>
          </a:prstGeom>
        </p:spPr>
      </p:pic>
      <p:sp>
        <p:nvSpPr>
          <p:cNvPr id="18" name="Inhaltsplatzhalter 2">
            <a:extLst>
              <a:ext uri="{FF2B5EF4-FFF2-40B4-BE49-F238E27FC236}">
                <a16:creationId xmlns:a16="http://schemas.microsoft.com/office/drawing/2014/main" id="{671466D3-CCAC-47F7-87BD-F77B8590FE6C}"/>
              </a:ext>
            </a:extLst>
          </p:cNvPr>
          <p:cNvSpPr txBox="1">
            <a:spLocks/>
          </p:cNvSpPr>
          <p:nvPr/>
        </p:nvSpPr>
        <p:spPr>
          <a:xfrm>
            <a:off x="331213" y="2360975"/>
            <a:ext cx="2329925" cy="1144225"/>
          </a:xfrm>
          <a:prstGeom prst="rect">
            <a:avLst/>
          </a:prstGeom>
          <a:solidFill>
            <a:schemeClr val="bg1">
              <a:alpha val="65000"/>
            </a:schemeClr>
          </a:solidFill>
          <a:ln>
            <a:noFill/>
          </a:ln>
        </p:spPr>
        <p:txBody>
          <a:bodyPr vert="horz" lIns="0" tIns="0" rIns="0" bIns="0" rtlCol="0">
            <a:noAutofit/>
          </a:bodyPr>
          <a:lstStyle>
            <a:lvl1pPr marL="0" indent="0" algn="l" defTabSz="914269" rtl="0" eaLnBrk="1" latinLnBrk="0" hangingPunct="1"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None/>
              <a:defRPr sz="16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269" rtl="0" eaLnBrk="1" latinLnBrk="0" hangingPunct="1">
              <a:spcBef>
                <a:spcPts val="0"/>
              </a:spcBef>
              <a:spcAft>
                <a:spcPts val="600"/>
              </a:spcAft>
              <a:buFont typeface="Open Sans" panose="020B0606030504020204" pitchFamily="34" charset="0"/>
              <a:buNone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269" rtl="0" eaLnBrk="1" latinLnBrk="0" hangingPunct="1">
              <a:spcBef>
                <a:spcPts val="12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252000" indent="-144000" algn="l" defTabSz="914269" rtl="0" eaLnBrk="1" latinLnBrk="0" hangingPunct="1">
              <a:spcBef>
                <a:spcPts val="0"/>
              </a:spcBef>
              <a:buFont typeface="Open Sans" panose="020B0606030504020204" pitchFamily="34" charset="0"/>
              <a:buChar char="–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269" rtl="0" eaLnBrk="1" latinLnBrk="0" hangingPunct="1">
              <a:spcBef>
                <a:spcPts val="600"/>
              </a:spcBef>
              <a:spcAft>
                <a:spcPts val="0"/>
              </a:spcAft>
              <a:buFont typeface="Symbol" panose="05050102010706020507" pitchFamily="18" charset="2"/>
              <a:buNone/>
              <a:defRPr sz="1400" b="1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0" marR="0" indent="0" algn="l" defTabSz="914269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252000" marR="0" indent="-252000" algn="l" defTabSz="9142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—"/>
              <a:tabLst/>
              <a:defRPr lang="de-DE" sz="1400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252000" marR="0" indent="-144000" algn="l" defTabSz="9142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Open Sans" panose="020B0606030504020204" pitchFamily="34" charset="0"/>
              <a:buChar char="–"/>
              <a:tabLst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396000" marR="0" indent="-144000" algn="l" defTabSz="9142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600"/>
              </a:spcBef>
            </a:pPr>
            <a:r>
              <a:rPr lang="de-DE" sz="1400" b="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Die weitläufige Kreuzung der A 36 mit dem Sachsendamm bedeutet für Radfahrende besonders lange Wartezeiten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endParaRPr lang="de-DE" sz="1400" dirty="0">
              <a:solidFill>
                <a:schemeClr val="tx1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21" name="Inhaltsplatzhalter 2">
            <a:extLst>
              <a:ext uri="{FF2B5EF4-FFF2-40B4-BE49-F238E27FC236}">
                <a16:creationId xmlns:a16="http://schemas.microsoft.com/office/drawing/2014/main" id="{C858BC9C-4E63-458B-9A90-2A43014D8804}"/>
              </a:ext>
            </a:extLst>
          </p:cNvPr>
          <p:cNvSpPr txBox="1">
            <a:spLocks/>
          </p:cNvSpPr>
          <p:nvPr/>
        </p:nvSpPr>
        <p:spPr>
          <a:xfrm>
            <a:off x="3962436" y="1275806"/>
            <a:ext cx="2329925" cy="1101296"/>
          </a:xfrm>
          <a:prstGeom prst="rect">
            <a:avLst/>
          </a:prstGeom>
          <a:solidFill>
            <a:schemeClr val="bg1">
              <a:alpha val="65000"/>
            </a:schemeClr>
          </a:solidFill>
          <a:ln>
            <a:noFill/>
          </a:ln>
        </p:spPr>
        <p:txBody>
          <a:bodyPr vert="horz" lIns="0" tIns="0" rIns="0" bIns="0" rtlCol="0">
            <a:noAutofit/>
          </a:bodyPr>
          <a:lstStyle>
            <a:lvl1pPr marL="0" indent="0" algn="l" defTabSz="914269" rtl="0" eaLnBrk="1" latinLnBrk="0" hangingPunct="1"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None/>
              <a:defRPr sz="16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269" rtl="0" eaLnBrk="1" latinLnBrk="0" hangingPunct="1">
              <a:spcBef>
                <a:spcPts val="0"/>
              </a:spcBef>
              <a:spcAft>
                <a:spcPts val="600"/>
              </a:spcAft>
              <a:buFont typeface="Open Sans" panose="020B0606030504020204" pitchFamily="34" charset="0"/>
              <a:buNone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269" rtl="0" eaLnBrk="1" latinLnBrk="0" hangingPunct="1">
              <a:spcBef>
                <a:spcPts val="12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252000" indent="-144000" algn="l" defTabSz="914269" rtl="0" eaLnBrk="1" latinLnBrk="0" hangingPunct="1">
              <a:spcBef>
                <a:spcPts val="0"/>
              </a:spcBef>
              <a:buFont typeface="Open Sans" panose="020B0606030504020204" pitchFamily="34" charset="0"/>
              <a:buChar char="–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269" rtl="0" eaLnBrk="1" latinLnBrk="0" hangingPunct="1">
              <a:spcBef>
                <a:spcPts val="600"/>
              </a:spcBef>
              <a:spcAft>
                <a:spcPts val="0"/>
              </a:spcAft>
              <a:buFont typeface="Symbol" panose="05050102010706020507" pitchFamily="18" charset="2"/>
              <a:buNone/>
              <a:defRPr sz="1400" b="1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0" marR="0" indent="0" algn="l" defTabSz="914269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252000" marR="0" indent="-252000" algn="l" defTabSz="9142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—"/>
              <a:tabLst/>
              <a:defRPr lang="de-DE" sz="1400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252000" marR="0" indent="-144000" algn="l" defTabSz="9142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Open Sans" panose="020B0606030504020204" pitchFamily="34" charset="0"/>
              <a:buChar char="–"/>
              <a:tabLst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396000" marR="0" indent="-144000" algn="l" defTabSz="9142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600"/>
              </a:spcBef>
            </a:pPr>
            <a:r>
              <a:rPr lang="de-DE" sz="1400" b="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Radfahrende aus dem Norden müssen bei der Querung des Sachsendamms längere Wartezeiten in Kauf nehmen.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endParaRPr lang="de-DE" sz="1400" dirty="0">
              <a:solidFill>
                <a:schemeClr val="tx1"/>
              </a:solidFill>
              <a:latin typeface="Avenir Next LT Pro" panose="020B0504020202020204" pitchFamily="34" charset="0"/>
            </a:endParaRPr>
          </a:p>
        </p:txBody>
      </p:sp>
      <p:pic>
        <p:nvPicPr>
          <p:cNvPr id="16" name="Grafik 15" descr="Ein Bild, das Grafiken, Screenshot, Kreis, Logo enthält.&#10;&#10;Automatisch generierte Beschreibung">
            <a:extLst>
              <a:ext uri="{FF2B5EF4-FFF2-40B4-BE49-F238E27FC236}">
                <a16:creationId xmlns:a16="http://schemas.microsoft.com/office/drawing/2014/main" id="{559E871B-2403-425A-A5F7-7D5511C43F5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6515" y="6406697"/>
            <a:ext cx="1008234" cy="461683"/>
          </a:xfrm>
          <a:prstGeom prst="rect">
            <a:avLst/>
          </a:prstGeom>
        </p:spPr>
      </p:pic>
      <p:pic>
        <p:nvPicPr>
          <p:cNvPr id="17" name="Grafik 16" descr="Ein Bild, das Schrift, Grafiken, Logo, Grafikdesign enthält.&#10;&#10;Automatisch generierte Beschreibung">
            <a:extLst>
              <a:ext uri="{FF2B5EF4-FFF2-40B4-BE49-F238E27FC236}">
                <a16:creationId xmlns:a16="http://schemas.microsoft.com/office/drawing/2014/main" id="{39994955-8A96-4C72-94A6-166C55E4090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0058" y="6506888"/>
            <a:ext cx="643612" cy="260070"/>
          </a:xfrm>
          <a:prstGeom prst="rect">
            <a:avLst/>
          </a:prstGeom>
        </p:spPr>
      </p:pic>
      <p:pic>
        <p:nvPicPr>
          <p:cNvPr id="22" name="Grafik 21" descr="Ein Bild, das Text, Screenshot, Schrift, Visitenkarte enthält.&#10;&#10;Automatisch generierte Beschreibung">
            <a:extLst>
              <a:ext uri="{FF2B5EF4-FFF2-40B4-BE49-F238E27FC236}">
                <a16:creationId xmlns:a16="http://schemas.microsoft.com/office/drawing/2014/main" id="{0BA11F6F-6855-4A2E-A2D3-0957A1A960F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8974" y="6479229"/>
            <a:ext cx="309080" cy="315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73242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Grafik 29">
            <a:extLst>
              <a:ext uri="{FF2B5EF4-FFF2-40B4-BE49-F238E27FC236}">
                <a16:creationId xmlns:a16="http://schemas.microsoft.com/office/drawing/2014/main" id="{3D78448E-3EA7-4F19-9CFA-7B36AD7D2FF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460" b="14028"/>
          <a:stretch/>
        </p:blipFill>
        <p:spPr>
          <a:xfrm>
            <a:off x="0" y="1320836"/>
            <a:ext cx="12192000" cy="4698579"/>
          </a:xfrm>
          <a:prstGeom prst="rect">
            <a:avLst/>
          </a:prstGeom>
        </p:spPr>
      </p:pic>
      <p:sp>
        <p:nvSpPr>
          <p:cNvPr id="8" name="Rechteck 7">
            <a:extLst>
              <a:ext uri="{FF2B5EF4-FFF2-40B4-BE49-F238E27FC236}">
                <a16:creationId xmlns:a16="http://schemas.microsoft.com/office/drawing/2014/main" id="{187294AC-C377-410C-91D3-CADB987DF1DC}"/>
              </a:ext>
            </a:extLst>
          </p:cNvPr>
          <p:cNvSpPr/>
          <p:nvPr/>
        </p:nvSpPr>
        <p:spPr>
          <a:xfrm>
            <a:off x="0" y="6415936"/>
            <a:ext cx="12192000" cy="442064"/>
          </a:xfrm>
          <a:prstGeom prst="rect">
            <a:avLst/>
          </a:prstGeom>
          <a:solidFill>
            <a:srgbClr val="1976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B2A2DBDC-6EC3-47AC-85A6-CC106AF42F16}"/>
              </a:ext>
            </a:extLst>
          </p:cNvPr>
          <p:cNvGrpSpPr>
            <a:grpSpLocks noChangeAspect="1"/>
          </p:cNvGrpSpPr>
          <p:nvPr/>
        </p:nvGrpSpPr>
        <p:grpSpPr>
          <a:xfrm>
            <a:off x="101230" y="6514549"/>
            <a:ext cx="1737095" cy="229166"/>
            <a:chOff x="766354" y="1592366"/>
            <a:chExt cx="4432663" cy="584778"/>
          </a:xfrm>
        </p:grpSpPr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9BF63794-BE40-42FD-92DC-7F1E8CA802F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02" t="15068" r="13532" b="58184"/>
            <a:stretch/>
          </p:blipFill>
          <p:spPr>
            <a:xfrm>
              <a:off x="766354" y="1592368"/>
              <a:ext cx="2516777" cy="584776"/>
            </a:xfrm>
            <a:prstGeom prst="rect">
              <a:avLst/>
            </a:prstGeom>
          </p:spPr>
        </p:pic>
        <p:pic>
          <p:nvPicPr>
            <p:cNvPr id="14" name="Grafik 13">
              <a:extLst>
                <a:ext uri="{FF2B5EF4-FFF2-40B4-BE49-F238E27FC236}">
                  <a16:creationId xmlns:a16="http://schemas.microsoft.com/office/drawing/2014/main" id="{11E4E5CB-CA31-4E48-9562-4633E73AEBE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463" t="49319" r="24641" b="23933"/>
            <a:stretch/>
          </p:blipFill>
          <p:spPr>
            <a:xfrm>
              <a:off x="3283131" y="1592366"/>
              <a:ext cx="1915886" cy="584777"/>
            </a:xfrm>
            <a:prstGeom prst="rect">
              <a:avLst/>
            </a:prstGeom>
          </p:spPr>
        </p:pic>
      </p:grpSp>
      <p:sp>
        <p:nvSpPr>
          <p:cNvPr id="22" name="Rechteck 21">
            <a:extLst>
              <a:ext uri="{FF2B5EF4-FFF2-40B4-BE49-F238E27FC236}">
                <a16:creationId xmlns:a16="http://schemas.microsoft.com/office/drawing/2014/main" id="{E28C2B67-46A2-4658-A73C-CCB4E8FC04AC}"/>
              </a:ext>
            </a:extLst>
          </p:cNvPr>
          <p:cNvSpPr/>
          <p:nvPr/>
        </p:nvSpPr>
        <p:spPr>
          <a:xfrm>
            <a:off x="333375" y="1104900"/>
            <a:ext cx="4533900" cy="51967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3" name="Inhaltsplatzhalter 2">
            <a:extLst>
              <a:ext uri="{FF2B5EF4-FFF2-40B4-BE49-F238E27FC236}">
                <a16:creationId xmlns:a16="http://schemas.microsoft.com/office/drawing/2014/main" id="{CF07370D-A143-4C29-BB16-754F5BCC356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48113" y="1550126"/>
            <a:ext cx="3988955" cy="4279174"/>
          </a:xfrm>
          <a:solidFill>
            <a:schemeClr val="bg1">
              <a:alpha val="65000"/>
            </a:schemeClr>
          </a:solidFill>
        </p:spPr>
        <p:txBody>
          <a:bodyPr/>
          <a:lstStyle/>
          <a:p>
            <a:pPr>
              <a:spcBef>
                <a:spcPts val="600"/>
              </a:spcBef>
            </a:pPr>
            <a:r>
              <a:rPr lang="de-DE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Zweck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Zeigt Durchschnittgeschwindigkeit der Radfahrenden auf entsprechenden Streckenabschnitten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Streckenabschnitte mit geringen Geschwindigkeiten können analysiert werden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Verbesserung der Wege (z.B. der Oberflächen) können Höhe und Stetigkeit der Geschwindigkeiten verbessern</a:t>
            </a:r>
          </a:p>
          <a:p>
            <a:pPr>
              <a:spcBef>
                <a:spcPts val="600"/>
              </a:spcBef>
            </a:pPr>
            <a:r>
              <a:rPr lang="de-DE" b="1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Datenerhebung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RiDE-Portal (Geschwindigkeiten)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endParaRPr lang="de-DE" dirty="0">
              <a:solidFill>
                <a:schemeClr val="tx1"/>
              </a:solidFill>
              <a:latin typeface="Avenir Next LT Pro" panose="020B05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de-DE" b="1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Ebene: Erweitertes Schulumfeld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endParaRPr lang="de-DE" dirty="0">
              <a:solidFill>
                <a:schemeClr val="tx1"/>
              </a:solidFill>
              <a:latin typeface="Avenir Next LT Pro" panose="020B0504020202020204" pitchFamily="34" charset="0"/>
              <a:cs typeface="Arial" panose="020B0604020202020204" pitchFamily="34" charset="0"/>
            </a:endParaRPr>
          </a:p>
          <a:p>
            <a:pPr marL="285750" lvl="1" indent="-285750">
              <a:buFont typeface="Arial" panose="020B0604020202020204" pitchFamily="34" charset="0"/>
              <a:buChar char="•"/>
            </a:pPr>
            <a:endParaRPr lang="de-DE" dirty="0">
              <a:solidFill>
                <a:schemeClr val="tx1"/>
              </a:solidFill>
              <a:latin typeface="Avenir Next LT Pro" panose="020B0504020202020204" pitchFamily="34" charset="0"/>
              <a:cs typeface="Arial" panose="020B0604020202020204" pitchFamily="34" charset="0"/>
            </a:endParaRPr>
          </a:p>
          <a:p>
            <a:pPr marL="285750" lvl="1" indent="-285750">
              <a:buFont typeface="Arial" panose="020B0604020202020204" pitchFamily="34" charset="0"/>
              <a:buChar char="•"/>
            </a:pPr>
            <a:endParaRPr lang="de-DE" dirty="0">
              <a:solidFill>
                <a:schemeClr val="tx1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26" name="Titel 1">
            <a:extLst>
              <a:ext uri="{FF2B5EF4-FFF2-40B4-BE49-F238E27FC236}">
                <a16:creationId xmlns:a16="http://schemas.microsoft.com/office/drawing/2014/main" id="{0A3E063F-754A-40BF-ABD7-61C4064F56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434" y="513183"/>
            <a:ext cx="10810965" cy="684213"/>
          </a:xfrm>
        </p:spPr>
        <p:txBody>
          <a:bodyPr/>
          <a:lstStyle/>
          <a:p>
            <a:r>
              <a:rPr lang="de-DE" b="0" dirty="0">
                <a:solidFill>
                  <a:schemeClr val="tx1">
                    <a:lumMod val="75000"/>
                    <a:lumOff val="25000"/>
                  </a:schemeClr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Verkehrsnachfrage – Geschwindigkeiten der Radfahrenden</a:t>
            </a:r>
            <a:endParaRPr lang="de-DE" b="0" dirty="0">
              <a:solidFill>
                <a:schemeClr val="bg1">
                  <a:lumMod val="75000"/>
                </a:schemeClr>
              </a:solidFill>
              <a:latin typeface="Avenir Next LT Pro" panose="020B0504020202020204" pitchFamily="34" charset="0"/>
            </a:endParaRPr>
          </a:p>
        </p:txBody>
      </p:sp>
      <p:sp>
        <p:nvSpPr>
          <p:cNvPr id="25" name="Sprechblase: rechteckig mit abgerundeten Ecken 24">
            <a:extLst>
              <a:ext uri="{FF2B5EF4-FFF2-40B4-BE49-F238E27FC236}">
                <a16:creationId xmlns:a16="http://schemas.microsoft.com/office/drawing/2014/main" id="{A7569F06-031A-4BE3-9E62-6F5622D15716}"/>
              </a:ext>
            </a:extLst>
          </p:cNvPr>
          <p:cNvSpPr/>
          <p:nvPr/>
        </p:nvSpPr>
        <p:spPr>
          <a:xfrm>
            <a:off x="6600824" y="3018912"/>
            <a:ext cx="719815" cy="348359"/>
          </a:xfrm>
          <a:prstGeom prst="wedgeRoundRectCallout">
            <a:avLst>
              <a:gd name="adj1" fmla="val -5979"/>
              <a:gd name="adj2" fmla="val 101809"/>
              <a:gd name="adj3" fmla="val 16667"/>
            </a:avLst>
          </a:prstGeom>
          <a:solidFill>
            <a:srgbClr val="5CB45D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8" name="Sprechblase: rechteckig mit abgerundeten Ecken 27">
            <a:extLst>
              <a:ext uri="{FF2B5EF4-FFF2-40B4-BE49-F238E27FC236}">
                <a16:creationId xmlns:a16="http://schemas.microsoft.com/office/drawing/2014/main" id="{AC9A32F4-557E-44A3-A81E-9D8E80A4EEDD}"/>
              </a:ext>
            </a:extLst>
          </p:cNvPr>
          <p:cNvSpPr/>
          <p:nvPr/>
        </p:nvSpPr>
        <p:spPr>
          <a:xfrm rot="10800000">
            <a:off x="7405010" y="3572658"/>
            <a:ext cx="719815" cy="348359"/>
          </a:xfrm>
          <a:prstGeom prst="wedgeRoundRectCallout">
            <a:avLst>
              <a:gd name="adj1" fmla="val -5979"/>
              <a:gd name="adj2" fmla="val 101809"/>
              <a:gd name="adj3" fmla="val 16667"/>
            </a:avLst>
          </a:prstGeom>
          <a:solidFill>
            <a:srgbClr val="FD9F15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4" name="Textfeld 23">
            <a:extLst>
              <a:ext uri="{FF2B5EF4-FFF2-40B4-BE49-F238E27FC236}">
                <a16:creationId xmlns:a16="http://schemas.microsoft.com/office/drawing/2014/main" id="{C687DA6F-B03D-4860-8AB4-A53E770C508C}"/>
              </a:ext>
            </a:extLst>
          </p:cNvPr>
          <p:cNvSpPr txBox="1"/>
          <p:nvPr/>
        </p:nvSpPr>
        <p:spPr>
          <a:xfrm>
            <a:off x="7395485" y="3616033"/>
            <a:ext cx="79057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>
                <a:solidFill>
                  <a:schemeClr val="bg1"/>
                </a:solidFill>
              </a:rPr>
              <a:t>8,8 km/h</a:t>
            </a:r>
          </a:p>
        </p:txBody>
      </p:sp>
      <p:sp>
        <p:nvSpPr>
          <p:cNvPr id="27" name="Textfeld 26">
            <a:extLst>
              <a:ext uri="{FF2B5EF4-FFF2-40B4-BE49-F238E27FC236}">
                <a16:creationId xmlns:a16="http://schemas.microsoft.com/office/drawing/2014/main" id="{C1E5F7C7-8034-463B-8921-DA6051D90ECA}"/>
              </a:ext>
            </a:extLst>
          </p:cNvPr>
          <p:cNvSpPr txBox="1"/>
          <p:nvPr/>
        </p:nvSpPr>
        <p:spPr>
          <a:xfrm>
            <a:off x="6530750" y="3066537"/>
            <a:ext cx="97971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>
                <a:solidFill>
                  <a:schemeClr val="bg1"/>
                </a:solidFill>
              </a:rPr>
              <a:t>16,1 km/h</a:t>
            </a:r>
          </a:p>
        </p:txBody>
      </p:sp>
      <p:pic>
        <p:nvPicPr>
          <p:cNvPr id="16" name="Grafik 15" descr="Ein Bild, das Grafiken, Screenshot, Kreis, Logo enthält.&#10;&#10;Automatisch generierte Beschreibung">
            <a:extLst>
              <a:ext uri="{FF2B5EF4-FFF2-40B4-BE49-F238E27FC236}">
                <a16:creationId xmlns:a16="http://schemas.microsoft.com/office/drawing/2014/main" id="{E02F4323-B2DA-44B6-965B-5064BF4FB20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6515" y="6406697"/>
            <a:ext cx="1008234" cy="461683"/>
          </a:xfrm>
          <a:prstGeom prst="rect">
            <a:avLst/>
          </a:prstGeom>
        </p:spPr>
      </p:pic>
      <p:pic>
        <p:nvPicPr>
          <p:cNvPr id="17" name="Grafik 16" descr="Ein Bild, das Schrift, Grafiken, Logo, Grafikdesign enthält.&#10;&#10;Automatisch generierte Beschreibung">
            <a:extLst>
              <a:ext uri="{FF2B5EF4-FFF2-40B4-BE49-F238E27FC236}">
                <a16:creationId xmlns:a16="http://schemas.microsoft.com/office/drawing/2014/main" id="{6F75C365-631E-451B-8512-BE9514D86CA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0058" y="6506888"/>
            <a:ext cx="643612" cy="260070"/>
          </a:xfrm>
          <a:prstGeom prst="rect">
            <a:avLst/>
          </a:prstGeom>
        </p:spPr>
      </p:pic>
      <p:pic>
        <p:nvPicPr>
          <p:cNvPr id="18" name="Grafik 17" descr="Ein Bild, das Text, Screenshot, Schrift, Visitenkarte enthält.&#10;&#10;Automatisch generierte Beschreibung">
            <a:extLst>
              <a:ext uri="{FF2B5EF4-FFF2-40B4-BE49-F238E27FC236}">
                <a16:creationId xmlns:a16="http://schemas.microsoft.com/office/drawing/2014/main" id="{2B526650-68BB-42EA-B9C6-877A2A54539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8974" y="6479229"/>
            <a:ext cx="309080" cy="315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56208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1E90C41F-AD4D-4A11-8195-DD4CA7B5DFE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461" b="5007"/>
          <a:stretch/>
        </p:blipFill>
        <p:spPr>
          <a:xfrm>
            <a:off x="0" y="1319814"/>
            <a:ext cx="12192000" cy="5317154"/>
          </a:xfrm>
          <a:prstGeom prst="rect">
            <a:avLst/>
          </a:prstGeom>
        </p:spPr>
      </p:pic>
      <p:sp>
        <p:nvSpPr>
          <p:cNvPr id="8" name="Rechteck 7">
            <a:extLst>
              <a:ext uri="{FF2B5EF4-FFF2-40B4-BE49-F238E27FC236}">
                <a16:creationId xmlns:a16="http://schemas.microsoft.com/office/drawing/2014/main" id="{187294AC-C377-410C-91D3-CADB987DF1DC}"/>
              </a:ext>
            </a:extLst>
          </p:cNvPr>
          <p:cNvSpPr/>
          <p:nvPr/>
        </p:nvSpPr>
        <p:spPr>
          <a:xfrm>
            <a:off x="0" y="6415936"/>
            <a:ext cx="12192000" cy="442064"/>
          </a:xfrm>
          <a:prstGeom prst="rect">
            <a:avLst/>
          </a:prstGeom>
          <a:solidFill>
            <a:srgbClr val="1976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B2A2DBDC-6EC3-47AC-85A6-CC106AF42F16}"/>
              </a:ext>
            </a:extLst>
          </p:cNvPr>
          <p:cNvGrpSpPr>
            <a:grpSpLocks noChangeAspect="1"/>
          </p:cNvGrpSpPr>
          <p:nvPr/>
        </p:nvGrpSpPr>
        <p:grpSpPr>
          <a:xfrm>
            <a:off x="101230" y="6514549"/>
            <a:ext cx="1737095" cy="229166"/>
            <a:chOff x="766354" y="1592366"/>
            <a:chExt cx="4432663" cy="584778"/>
          </a:xfrm>
        </p:grpSpPr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9BF63794-BE40-42FD-92DC-7F1E8CA802F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02" t="15068" r="13532" b="58184"/>
            <a:stretch/>
          </p:blipFill>
          <p:spPr>
            <a:xfrm>
              <a:off x="766354" y="1592368"/>
              <a:ext cx="2516777" cy="584776"/>
            </a:xfrm>
            <a:prstGeom prst="rect">
              <a:avLst/>
            </a:prstGeom>
          </p:spPr>
        </p:pic>
        <p:pic>
          <p:nvPicPr>
            <p:cNvPr id="14" name="Grafik 13">
              <a:extLst>
                <a:ext uri="{FF2B5EF4-FFF2-40B4-BE49-F238E27FC236}">
                  <a16:creationId xmlns:a16="http://schemas.microsoft.com/office/drawing/2014/main" id="{11E4E5CB-CA31-4E48-9562-4633E73AEBE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463" t="49319" r="24641" b="23933"/>
            <a:stretch/>
          </p:blipFill>
          <p:spPr>
            <a:xfrm>
              <a:off x="3283131" y="1592366"/>
              <a:ext cx="1915886" cy="584777"/>
            </a:xfrm>
            <a:prstGeom prst="rect">
              <a:avLst/>
            </a:prstGeom>
          </p:spPr>
        </p:pic>
      </p:grpSp>
      <p:sp>
        <p:nvSpPr>
          <p:cNvPr id="25" name="Sprechblase: rechteckig mit abgerundeten Ecken 24">
            <a:extLst>
              <a:ext uri="{FF2B5EF4-FFF2-40B4-BE49-F238E27FC236}">
                <a16:creationId xmlns:a16="http://schemas.microsoft.com/office/drawing/2014/main" id="{A7569F06-031A-4BE3-9E62-6F5622D15716}"/>
              </a:ext>
            </a:extLst>
          </p:cNvPr>
          <p:cNvSpPr/>
          <p:nvPr/>
        </p:nvSpPr>
        <p:spPr>
          <a:xfrm>
            <a:off x="5210174" y="3193091"/>
            <a:ext cx="719815" cy="348359"/>
          </a:xfrm>
          <a:prstGeom prst="wedgeRoundRectCallout">
            <a:avLst>
              <a:gd name="adj1" fmla="val -5979"/>
              <a:gd name="adj2" fmla="val 101809"/>
              <a:gd name="adj3" fmla="val 16667"/>
            </a:avLst>
          </a:prstGeom>
          <a:solidFill>
            <a:srgbClr val="5CB45D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8" name="Sprechblase: rechteckig mit abgerundeten Ecken 27">
            <a:extLst>
              <a:ext uri="{FF2B5EF4-FFF2-40B4-BE49-F238E27FC236}">
                <a16:creationId xmlns:a16="http://schemas.microsoft.com/office/drawing/2014/main" id="{AC9A32F4-557E-44A3-A81E-9D8E80A4EEDD}"/>
              </a:ext>
            </a:extLst>
          </p:cNvPr>
          <p:cNvSpPr/>
          <p:nvPr/>
        </p:nvSpPr>
        <p:spPr>
          <a:xfrm rot="10800000">
            <a:off x="5652410" y="3871388"/>
            <a:ext cx="719815" cy="348359"/>
          </a:xfrm>
          <a:prstGeom prst="wedgeRoundRectCallout">
            <a:avLst>
              <a:gd name="adj1" fmla="val -5979"/>
              <a:gd name="adj2" fmla="val 101809"/>
              <a:gd name="adj3" fmla="val 16667"/>
            </a:avLst>
          </a:prstGeom>
          <a:solidFill>
            <a:srgbClr val="FD9F15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4F175676-FD81-4FF2-A6F7-3D806B126FC9}"/>
              </a:ext>
            </a:extLst>
          </p:cNvPr>
          <p:cNvSpPr txBox="1"/>
          <p:nvPr/>
        </p:nvSpPr>
        <p:spPr>
          <a:xfrm>
            <a:off x="5642885" y="3914763"/>
            <a:ext cx="79057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>
                <a:solidFill>
                  <a:schemeClr val="bg1"/>
                </a:solidFill>
              </a:rPr>
              <a:t>8,8 km/h</a:t>
            </a:r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D65FE2CA-6953-4366-BE67-97E50FFDE35D}"/>
              </a:ext>
            </a:extLst>
          </p:cNvPr>
          <p:cNvSpPr txBox="1"/>
          <p:nvPr/>
        </p:nvSpPr>
        <p:spPr>
          <a:xfrm>
            <a:off x="5153024" y="3227810"/>
            <a:ext cx="97971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>
                <a:solidFill>
                  <a:schemeClr val="bg1"/>
                </a:solidFill>
              </a:rPr>
              <a:t>16,1 km/h</a:t>
            </a:r>
          </a:p>
        </p:txBody>
      </p:sp>
      <p:sp>
        <p:nvSpPr>
          <p:cNvPr id="33" name="Sprechblase: rechteckig mit abgerundeten Ecken 32">
            <a:extLst>
              <a:ext uri="{FF2B5EF4-FFF2-40B4-BE49-F238E27FC236}">
                <a16:creationId xmlns:a16="http://schemas.microsoft.com/office/drawing/2014/main" id="{6E50947B-CC47-41E1-B60C-9924006BD1D0}"/>
              </a:ext>
            </a:extLst>
          </p:cNvPr>
          <p:cNvSpPr/>
          <p:nvPr/>
        </p:nvSpPr>
        <p:spPr>
          <a:xfrm>
            <a:off x="6640970" y="2842157"/>
            <a:ext cx="719815" cy="348359"/>
          </a:xfrm>
          <a:prstGeom prst="wedgeRoundRectCallout">
            <a:avLst>
              <a:gd name="adj1" fmla="val -40384"/>
              <a:gd name="adj2" fmla="val 101809"/>
              <a:gd name="adj3" fmla="val 16667"/>
            </a:avLst>
          </a:prstGeom>
          <a:solidFill>
            <a:srgbClr val="FC9D11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4" name="Textfeld 33">
            <a:extLst>
              <a:ext uri="{FF2B5EF4-FFF2-40B4-BE49-F238E27FC236}">
                <a16:creationId xmlns:a16="http://schemas.microsoft.com/office/drawing/2014/main" id="{94D62289-53B0-4AC4-8509-5E4E44287525}"/>
              </a:ext>
            </a:extLst>
          </p:cNvPr>
          <p:cNvSpPr txBox="1"/>
          <p:nvPr/>
        </p:nvSpPr>
        <p:spPr>
          <a:xfrm>
            <a:off x="6621920" y="2876876"/>
            <a:ext cx="97971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>
                <a:solidFill>
                  <a:schemeClr val="bg1"/>
                </a:solidFill>
              </a:rPr>
              <a:t>8,3 km/h</a:t>
            </a:r>
          </a:p>
        </p:txBody>
      </p:sp>
      <p:sp>
        <p:nvSpPr>
          <p:cNvPr id="37" name="Sprechblase: rechteckig mit abgerundeten Ecken 36">
            <a:extLst>
              <a:ext uri="{FF2B5EF4-FFF2-40B4-BE49-F238E27FC236}">
                <a16:creationId xmlns:a16="http://schemas.microsoft.com/office/drawing/2014/main" id="{EE345BB6-CFBE-4FFF-88E4-58425DCED2DF}"/>
              </a:ext>
            </a:extLst>
          </p:cNvPr>
          <p:cNvSpPr/>
          <p:nvPr/>
        </p:nvSpPr>
        <p:spPr>
          <a:xfrm>
            <a:off x="7447192" y="2564196"/>
            <a:ext cx="719815" cy="348359"/>
          </a:xfrm>
          <a:prstGeom prst="wedgeRoundRectCallout">
            <a:avLst>
              <a:gd name="adj1" fmla="val -37737"/>
              <a:gd name="adj2" fmla="val 110012"/>
              <a:gd name="adj3" fmla="val 16667"/>
            </a:avLst>
          </a:prstGeom>
          <a:solidFill>
            <a:srgbClr val="5CB45D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8" name="Textfeld 37">
            <a:extLst>
              <a:ext uri="{FF2B5EF4-FFF2-40B4-BE49-F238E27FC236}">
                <a16:creationId xmlns:a16="http://schemas.microsoft.com/office/drawing/2014/main" id="{C07E5BC9-BC94-4076-B44B-CE37A2C835BE}"/>
              </a:ext>
            </a:extLst>
          </p:cNvPr>
          <p:cNvSpPr txBox="1"/>
          <p:nvPr/>
        </p:nvSpPr>
        <p:spPr>
          <a:xfrm>
            <a:off x="7447192" y="2598915"/>
            <a:ext cx="97971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>
                <a:solidFill>
                  <a:schemeClr val="bg1"/>
                </a:solidFill>
              </a:rPr>
              <a:t>17 km/h</a:t>
            </a:r>
          </a:p>
        </p:txBody>
      </p:sp>
      <p:sp>
        <p:nvSpPr>
          <p:cNvPr id="39" name="Sprechblase: rechteckig mit abgerundeten Ecken 38">
            <a:extLst>
              <a:ext uri="{FF2B5EF4-FFF2-40B4-BE49-F238E27FC236}">
                <a16:creationId xmlns:a16="http://schemas.microsoft.com/office/drawing/2014/main" id="{95B5E16E-79D9-41FB-A697-B2DFB4C470BE}"/>
              </a:ext>
            </a:extLst>
          </p:cNvPr>
          <p:cNvSpPr/>
          <p:nvPr/>
        </p:nvSpPr>
        <p:spPr>
          <a:xfrm>
            <a:off x="4335237" y="4357446"/>
            <a:ext cx="719815" cy="348359"/>
          </a:xfrm>
          <a:prstGeom prst="wedgeRoundRectCallout">
            <a:avLst>
              <a:gd name="adj1" fmla="val -5979"/>
              <a:gd name="adj2" fmla="val 101809"/>
              <a:gd name="adj3" fmla="val 16667"/>
            </a:avLst>
          </a:prstGeom>
          <a:solidFill>
            <a:srgbClr val="5CB45D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40" name="Textfeld 39">
            <a:extLst>
              <a:ext uri="{FF2B5EF4-FFF2-40B4-BE49-F238E27FC236}">
                <a16:creationId xmlns:a16="http://schemas.microsoft.com/office/drawing/2014/main" id="{CE383169-2079-465B-B87F-8F37934DC6C6}"/>
              </a:ext>
            </a:extLst>
          </p:cNvPr>
          <p:cNvSpPr txBox="1"/>
          <p:nvPr/>
        </p:nvSpPr>
        <p:spPr>
          <a:xfrm>
            <a:off x="4278087" y="4392165"/>
            <a:ext cx="97971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>
                <a:solidFill>
                  <a:schemeClr val="bg1"/>
                </a:solidFill>
              </a:rPr>
              <a:t>18,9 km/h</a:t>
            </a:r>
          </a:p>
        </p:txBody>
      </p:sp>
      <p:sp>
        <p:nvSpPr>
          <p:cNvPr id="41" name="Sprechblase: rechteckig mit abgerundeten Ecken 40">
            <a:extLst>
              <a:ext uri="{FF2B5EF4-FFF2-40B4-BE49-F238E27FC236}">
                <a16:creationId xmlns:a16="http://schemas.microsoft.com/office/drawing/2014/main" id="{ABCFB670-557E-4C79-AD5B-2BF7021471E5}"/>
              </a:ext>
            </a:extLst>
          </p:cNvPr>
          <p:cNvSpPr/>
          <p:nvPr/>
        </p:nvSpPr>
        <p:spPr>
          <a:xfrm rot="10800000">
            <a:off x="4354287" y="5233201"/>
            <a:ext cx="719815" cy="348359"/>
          </a:xfrm>
          <a:prstGeom prst="wedgeRoundRectCallout">
            <a:avLst>
              <a:gd name="adj1" fmla="val -5979"/>
              <a:gd name="adj2" fmla="val 101809"/>
              <a:gd name="adj3" fmla="val 16667"/>
            </a:avLst>
          </a:prstGeom>
          <a:solidFill>
            <a:srgbClr val="5CB45D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42" name="Textfeld 41">
            <a:extLst>
              <a:ext uri="{FF2B5EF4-FFF2-40B4-BE49-F238E27FC236}">
                <a16:creationId xmlns:a16="http://schemas.microsoft.com/office/drawing/2014/main" id="{D67106EB-482A-4BA0-AC02-8D60BEFEC63D}"/>
              </a:ext>
            </a:extLst>
          </p:cNvPr>
          <p:cNvSpPr txBox="1"/>
          <p:nvPr/>
        </p:nvSpPr>
        <p:spPr>
          <a:xfrm>
            <a:off x="4306662" y="5276576"/>
            <a:ext cx="92256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>
                <a:solidFill>
                  <a:schemeClr val="bg1"/>
                </a:solidFill>
              </a:rPr>
              <a:t>18,9 km/h</a:t>
            </a:r>
          </a:p>
        </p:txBody>
      </p:sp>
      <p:sp>
        <p:nvSpPr>
          <p:cNvPr id="27" name="Titel 1">
            <a:extLst>
              <a:ext uri="{FF2B5EF4-FFF2-40B4-BE49-F238E27FC236}">
                <a16:creationId xmlns:a16="http://schemas.microsoft.com/office/drawing/2014/main" id="{79D709BB-76D2-48BC-A194-4826BE888448}"/>
              </a:ext>
            </a:extLst>
          </p:cNvPr>
          <p:cNvSpPr txBox="1">
            <a:spLocks/>
          </p:cNvSpPr>
          <p:nvPr/>
        </p:nvSpPr>
        <p:spPr>
          <a:xfrm>
            <a:off x="524506" y="212378"/>
            <a:ext cx="10810965" cy="684213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 anchor="t" anchorCtr="0">
            <a:noAutofit/>
          </a:bodyPr>
          <a:lstStyle>
            <a:lvl1pPr algn="l" defTabSz="914269" rtl="0" eaLnBrk="1" latinLnBrk="0" hangingPunct="1">
              <a:spcBef>
                <a:spcPct val="0"/>
              </a:spcBef>
              <a:buNone/>
              <a:defRPr sz="2400" b="1" kern="1200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b="0" dirty="0">
                <a:solidFill>
                  <a:schemeClr val="tx1">
                    <a:lumMod val="75000"/>
                    <a:lumOff val="25000"/>
                  </a:schemeClr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Verkehrsnachfrage – Geschwindigkeiten – </a:t>
            </a:r>
            <a:r>
              <a:rPr lang="de-DE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HvF</a:t>
            </a:r>
            <a:r>
              <a:rPr lang="de-DE" b="0" dirty="0">
                <a:solidFill>
                  <a:schemeClr val="tx1">
                    <a:lumMod val="75000"/>
                    <a:lumOff val="25000"/>
                  </a:schemeClr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 </a:t>
            </a:r>
            <a:endParaRPr lang="de-DE" b="0" dirty="0">
              <a:solidFill>
                <a:schemeClr val="bg1">
                  <a:lumMod val="75000"/>
                </a:schemeClr>
              </a:solidFill>
              <a:latin typeface="Avenir Next LT Pro" panose="020B0504020202020204" pitchFamily="34" charset="0"/>
            </a:endParaRPr>
          </a:p>
        </p:txBody>
      </p:sp>
      <p:sp>
        <p:nvSpPr>
          <p:cNvPr id="23" name="Textfeld 22">
            <a:extLst>
              <a:ext uri="{FF2B5EF4-FFF2-40B4-BE49-F238E27FC236}">
                <a16:creationId xmlns:a16="http://schemas.microsoft.com/office/drawing/2014/main" id="{4BCDA6D5-2E70-4C35-8534-A267BBEC856F}"/>
              </a:ext>
            </a:extLst>
          </p:cNvPr>
          <p:cNvSpPr txBox="1"/>
          <p:nvPr/>
        </p:nvSpPr>
        <p:spPr>
          <a:xfrm>
            <a:off x="6372225" y="3667640"/>
            <a:ext cx="3067050" cy="1169551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de-DE" sz="1400" dirty="0"/>
              <a:t>Radfahrende, die auf eine Kreu-zung zufahren müssen i.d.R. abbremsen. Der Abschnitt vor der Kreuzung wird also deutlich weniger schnell befahren</a:t>
            </a:r>
          </a:p>
        </p:txBody>
      </p:sp>
      <p:sp>
        <p:nvSpPr>
          <p:cNvPr id="26" name="Textfeld 25">
            <a:extLst>
              <a:ext uri="{FF2B5EF4-FFF2-40B4-BE49-F238E27FC236}">
                <a16:creationId xmlns:a16="http://schemas.microsoft.com/office/drawing/2014/main" id="{4FDBDDAC-2AAF-43E0-B9D9-F92806044C6C}"/>
              </a:ext>
            </a:extLst>
          </p:cNvPr>
          <p:cNvSpPr txBox="1"/>
          <p:nvPr/>
        </p:nvSpPr>
        <p:spPr>
          <a:xfrm>
            <a:off x="791934" y="4418155"/>
            <a:ext cx="3067050" cy="954107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de-DE" sz="1400" dirty="0"/>
              <a:t>Die Geschwindigkeiten sind in beide Richtungen gleich. Man kann also z.B. davon ausgehen, dass der Weg keine Steigung hat.</a:t>
            </a:r>
          </a:p>
        </p:txBody>
      </p:sp>
      <p:pic>
        <p:nvPicPr>
          <p:cNvPr id="24" name="Grafik 23" descr="Ein Bild, das Grafiken, Screenshot, Kreis, Logo enthält.&#10;&#10;Automatisch generierte Beschreibung">
            <a:extLst>
              <a:ext uri="{FF2B5EF4-FFF2-40B4-BE49-F238E27FC236}">
                <a16:creationId xmlns:a16="http://schemas.microsoft.com/office/drawing/2014/main" id="{1E2C4532-DA6D-4E12-B931-CF29962838D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6515" y="6406697"/>
            <a:ext cx="1008234" cy="461683"/>
          </a:xfrm>
          <a:prstGeom prst="rect">
            <a:avLst/>
          </a:prstGeom>
        </p:spPr>
      </p:pic>
      <p:pic>
        <p:nvPicPr>
          <p:cNvPr id="29" name="Grafik 28" descr="Ein Bild, das Schrift, Grafiken, Logo, Grafikdesign enthält.&#10;&#10;Automatisch generierte Beschreibung">
            <a:extLst>
              <a:ext uri="{FF2B5EF4-FFF2-40B4-BE49-F238E27FC236}">
                <a16:creationId xmlns:a16="http://schemas.microsoft.com/office/drawing/2014/main" id="{7632B27C-08B7-445B-B410-844FB57E1D3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0058" y="6506888"/>
            <a:ext cx="643612" cy="260070"/>
          </a:xfrm>
          <a:prstGeom prst="rect">
            <a:avLst/>
          </a:prstGeom>
        </p:spPr>
      </p:pic>
      <p:pic>
        <p:nvPicPr>
          <p:cNvPr id="31" name="Grafik 30" descr="Ein Bild, das Text, Screenshot, Schrift, Visitenkarte enthält.&#10;&#10;Automatisch generierte Beschreibung">
            <a:extLst>
              <a:ext uri="{FF2B5EF4-FFF2-40B4-BE49-F238E27FC236}">
                <a16:creationId xmlns:a16="http://schemas.microsoft.com/office/drawing/2014/main" id="{830C884A-00FF-4D51-8BEC-9200F5808CA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8974" y="6479229"/>
            <a:ext cx="309080" cy="315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90522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E42319-D770-3A64-56FD-EB5B6B30E3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6873E8C0-321D-E09A-307F-FB751AD02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58230"/>
            <a:ext cx="12192000" cy="5257705"/>
          </a:xfrm>
          <a:prstGeom prst="rect">
            <a:avLst/>
          </a:prstGeom>
        </p:spPr>
      </p:pic>
      <p:sp>
        <p:nvSpPr>
          <p:cNvPr id="8" name="Rechteck 7">
            <a:extLst>
              <a:ext uri="{FF2B5EF4-FFF2-40B4-BE49-F238E27FC236}">
                <a16:creationId xmlns:a16="http://schemas.microsoft.com/office/drawing/2014/main" id="{F9FA474B-1905-4981-5CE9-D4642E751D2F}"/>
              </a:ext>
            </a:extLst>
          </p:cNvPr>
          <p:cNvSpPr/>
          <p:nvPr/>
        </p:nvSpPr>
        <p:spPr>
          <a:xfrm>
            <a:off x="0" y="6415936"/>
            <a:ext cx="12192000" cy="442064"/>
          </a:xfrm>
          <a:prstGeom prst="rect">
            <a:avLst/>
          </a:prstGeom>
          <a:solidFill>
            <a:srgbClr val="1976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D289EC4D-EF22-0AC5-A1CA-04CFB5F2EB93}"/>
              </a:ext>
            </a:extLst>
          </p:cNvPr>
          <p:cNvGrpSpPr>
            <a:grpSpLocks noChangeAspect="1"/>
          </p:cNvGrpSpPr>
          <p:nvPr/>
        </p:nvGrpSpPr>
        <p:grpSpPr>
          <a:xfrm>
            <a:off x="101230" y="6514549"/>
            <a:ext cx="1737095" cy="229166"/>
            <a:chOff x="766354" y="1592366"/>
            <a:chExt cx="4432663" cy="584778"/>
          </a:xfrm>
        </p:grpSpPr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8BEB36C3-8828-3B1B-465E-D575CD56627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02" t="15068" r="13532" b="58184"/>
            <a:stretch/>
          </p:blipFill>
          <p:spPr>
            <a:xfrm>
              <a:off x="766354" y="1592368"/>
              <a:ext cx="2516777" cy="584776"/>
            </a:xfrm>
            <a:prstGeom prst="rect">
              <a:avLst/>
            </a:prstGeom>
          </p:spPr>
        </p:pic>
        <p:pic>
          <p:nvPicPr>
            <p:cNvPr id="14" name="Grafik 13">
              <a:extLst>
                <a:ext uri="{FF2B5EF4-FFF2-40B4-BE49-F238E27FC236}">
                  <a16:creationId xmlns:a16="http://schemas.microsoft.com/office/drawing/2014/main" id="{34AA5051-DA4E-7819-4F4A-59CB33C1F11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463" t="49319" r="24641" b="23933"/>
            <a:stretch/>
          </p:blipFill>
          <p:spPr>
            <a:xfrm>
              <a:off x="3283131" y="1592366"/>
              <a:ext cx="1915886" cy="584777"/>
            </a:xfrm>
            <a:prstGeom prst="rect">
              <a:avLst/>
            </a:prstGeom>
          </p:spPr>
        </p:pic>
      </p:grpSp>
      <p:sp>
        <p:nvSpPr>
          <p:cNvPr id="25" name="Sprechblase: rechteckig mit abgerundeten Ecken 24">
            <a:extLst>
              <a:ext uri="{FF2B5EF4-FFF2-40B4-BE49-F238E27FC236}">
                <a16:creationId xmlns:a16="http://schemas.microsoft.com/office/drawing/2014/main" id="{28285984-B306-AFA4-15DE-3529181AEC79}"/>
              </a:ext>
            </a:extLst>
          </p:cNvPr>
          <p:cNvSpPr/>
          <p:nvPr/>
        </p:nvSpPr>
        <p:spPr>
          <a:xfrm>
            <a:off x="5046212" y="3246055"/>
            <a:ext cx="719815" cy="348359"/>
          </a:xfrm>
          <a:prstGeom prst="wedgeRoundRectCallout">
            <a:avLst>
              <a:gd name="adj1" fmla="val -5979"/>
              <a:gd name="adj2" fmla="val 101809"/>
              <a:gd name="adj3" fmla="val 16667"/>
            </a:avLst>
          </a:prstGeom>
          <a:solidFill>
            <a:srgbClr val="5CB45D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8" name="Sprechblase: rechteckig mit abgerundeten Ecken 27">
            <a:extLst>
              <a:ext uri="{FF2B5EF4-FFF2-40B4-BE49-F238E27FC236}">
                <a16:creationId xmlns:a16="http://schemas.microsoft.com/office/drawing/2014/main" id="{B3FF2FF2-A68E-05A7-C62E-209F0EEAF36D}"/>
              </a:ext>
            </a:extLst>
          </p:cNvPr>
          <p:cNvSpPr/>
          <p:nvPr/>
        </p:nvSpPr>
        <p:spPr>
          <a:xfrm rot="10800000">
            <a:off x="5434013" y="3909123"/>
            <a:ext cx="719815" cy="348359"/>
          </a:xfrm>
          <a:prstGeom prst="wedgeRoundRectCallout">
            <a:avLst>
              <a:gd name="adj1" fmla="val -5979"/>
              <a:gd name="adj2" fmla="val 101809"/>
              <a:gd name="adj3" fmla="val 16667"/>
            </a:avLst>
          </a:prstGeom>
          <a:solidFill>
            <a:srgbClr val="FD9F15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76733821-6431-C535-BD9F-343DA0CAF7E5}"/>
              </a:ext>
            </a:extLst>
          </p:cNvPr>
          <p:cNvSpPr txBox="1"/>
          <p:nvPr/>
        </p:nvSpPr>
        <p:spPr>
          <a:xfrm>
            <a:off x="5424488" y="3952498"/>
            <a:ext cx="79057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>
                <a:solidFill>
                  <a:schemeClr val="bg1"/>
                </a:solidFill>
              </a:rPr>
              <a:t>6,3 km/h</a:t>
            </a:r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7C1C1305-2ECB-9D09-F522-6F549787AE55}"/>
              </a:ext>
            </a:extLst>
          </p:cNvPr>
          <p:cNvSpPr txBox="1"/>
          <p:nvPr/>
        </p:nvSpPr>
        <p:spPr>
          <a:xfrm>
            <a:off x="4989062" y="3280774"/>
            <a:ext cx="97971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>
                <a:solidFill>
                  <a:schemeClr val="bg1"/>
                </a:solidFill>
              </a:rPr>
              <a:t>17,3 km/h</a:t>
            </a:r>
          </a:p>
        </p:txBody>
      </p:sp>
      <p:sp>
        <p:nvSpPr>
          <p:cNvPr id="33" name="Sprechblase: rechteckig mit abgerundeten Ecken 32">
            <a:extLst>
              <a:ext uri="{FF2B5EF4-FFF2-40B4-BE49-F238E27FC236}">
                <a16:creationId xmlns:a16="http://schemas.microsoft.com/office/drawing/2014/main" id="{CCC89A6B-058F-F302-E398-438DC808E973}"/>
              </a:ext>
            </a:extLst>
          </p:cNvPr>
          <p:cNvSpPr/>
          <p:nvPr/>
        </p:nvSpPr>
        <p:spPr>
          <a:xfrm>
            <a:off x="6381751" y="2981218"/>
            <a:ext cx="719815" cy="348359"/>
          </a:xfrm>
          <a:prstGeom prst="wedgeRoundRectCallout">
            <a:avLst>
              <a:gd name="adj1" fmla="val -40384"/>
              <a:gd name="adj2" fmla="val 101809"/>
              <a:gd name="adj3" fmla="val 16667"/>
            </a:avLst>
          </a:prstGeom>
          <a:solidFill>
            <a:srgbClr val="FC9D11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4" name="Textfeld 33">
            <a:extLst>
              <a:ext uri="{FF2B5EF4-FFF2-40B4-BE49-F238E27FC236}">
                <a16:creationId xmlns:a16="http://schemas.microsoft.com/office/drawing/2014/main" id="{ADAB3F3E-4A4A-86E5-FFF9-A454438EABBC}"/>
              </a:ext>
            </a:extLst>
          </p:cNvPr>
          <p:cNvSpPr txBox="1"/>
          <p:nvPr/>
        </p:nvSpPr>
        <p:spPr>
          <a:xfrm>
            <a:off x="6362701" y="3015937"/>
            <a:ext cx="97971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>
                <a:solidFill>
                  <a:schemeClr val="bg1"/>
                </a:solidFill>
              </a:rPr>
              <a:t>7,6 km/h</a:t>
            </a:r>
          </a:p>
        </p:txBody>
      </p:sp>
      <p:sp>
        <p:nvSpPr>
          <p:cNvPr id="37" name="Sprechblase: rechteckig mit abgerundeten Ecken 36">
            <a:extLst>
              <a:ext uri="{FF2B5EF4-FFF2-40B4-BE49-F238E27FC236}">
                <a16:creationId xmlns:a16="http://schemas.microsoft.com/office/drawing/2014/main" id="{2F56D080-90F9-1BA9-B267-8E9EAC2F9212}"/>
              </a:ext>
            </a:extLst>
          </p:cNvPr>
          <p:cNvSpPr/>
          <p:nvPr/>
        </p:nvSpPr>
        <p:spPr>
          <a:xfrm>
            <a:off x="7016525" y="2734438"/>
            <a:ext cx="719815" cy="348359"/>
          </a:xfrm>
          <a:prstGeom prst="wedgeRoundRectCallout">
            <a:avLst>
              <a:gd name="adj1" fmla="val -37737"/>
              <a:gd name="adj2" fmla="val 110012"/>
              <a:gd name="adj3" fmla="val 16667"/>
            </a:avLst>
          </a:prstGeom>
          <a:solidFill>
            <a:srgbClr val="28B4F3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8" name="Textfeld 37">
            <a:extLst>
              <a:ext uri="{FF2B5EF4-FFF2-40B4-BE49-F238E27FC236}">
                <a16:creationId xmlns:a16="http://schemas.microsoft.com/office/drawing/2014/main" id="{52CE0F03-E6D0-8B91-FBF9-72F155C0A3AD}"/>
              </a:ext>
            </a:extLst>
          </p:cNvPr>
          <p:cNvSpPr txBox="1"/>
          <p:nvPr/>
        </p:nvSpPr>
        <p:spPr>
          <a:xfrm>
            <a:off x="7016525" y="2769157"/>
            <a:ext cx="97971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>
                <a:solidFill>
                  <a:schemeClr val="bg1"/>
                </a:solidFill>
              </a:rPr>
              <a:t>20 km/h</a:t>
            </a:r>
          </a:p>
        </p:txBody>
      </p:sp>
      <p:sp>
        <p:nvSpPr>
          <p:cNvPr id="39" name="Sprechblase: rechteckig mit abgerundeten Ecken 38">
            <a:extLst>
              <a:ext uri="{FF2B5EF4-FFF2-40B4-BE49-F238E27FC236}">
                <a16:creationId xmlns:a16="http://schemas.microsoft.com/office/drawing/2014/main" id="{4273DE1D-3BB8-CE8B-F691-943F61249823}"/>
              </a:ext>
            </a:extLst>
          </p:cNvPr>
          <p:cNvSpPr/>
          <p:nvPr/>
        </p:nvSpPr>
        <p:spPr>
          <a:xfrm>
            <a:off x="4061731" y="4496507"/>
            <a:ext cx="719815" cy="348359"/>
          </a:xfrm>
          <a:prstGeom prst="wedgeRoundRectCallout">
            <a:avLst>
              <a:gd name="adj1" fmla="val -5979"/>
              <a:gd name="adj2" fmla="val 101809"/>
              <a:gd name="adj3" fmla="val 16667"/>
            </a:avLst>
          </a:prstGeom>
          <a:solidFill>
            <a:srgbClr val="5CB45D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40" name="Textfeld 39">
            <a:extLst>
              <a:ext uri="{FF2B5EF4-FFF2-40B4-BE49-F238E27FC236}">
                <a16:creationId xmlns:a16="http://schemas.microsoft.com/office/drawing/2014/main" id="{96366441-83D5-F973-4926-F2BAE9204E2D}"/>
              </a:ext>
            </a:extLst>
          </p:cNvPr>
          <p:cNvSpPr txBox="1"/>
          <p:nvPr/>
        </p:nvSpPr>
        <p:spPr>
          <a:xfrm>
            <a:off x="4004581" y="4531226"/>
            <a:ext cx="97971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>
                <a:solidFill>
                  <a:schemeClr val="bg1"/>
                </a:solidFill>
              </a:rPr>
              <a:t>16,4 km/h</a:t>
            </a:r>
          </a:p>
        </p:txBody>
      </p:sp>
      <p:sp>
        <p:nvSpPr>
          <p:cNvPr id="41" name="Sprechblase: rechteckig mit abgerundeten Ecken 40">
            <a:extLst>
              <a:ext uri="{FF2B5EF4-FFF2-40B4-BE49-F238E27FC236}">
                <a16:creationId xmlns:a16="http://schemas.microsoft.com/office/drawing/2014/main" id="{2E95FD31-CAE6-0B7E-EADE-42D25FE16C66}"/>
              </a:ext>
            </a:extLst>
          </p:cNvPr>
          <p:cNvSpPr/>
          <p:nvPr/>
        </p:nvSpPr>
        <p:spPr>
          <a:xfrm rot="10800000">
            <a:off x="4080781" y="5372262"/>
            <a:ext cx="719815" cy="348359"/>
          </a:xfrm>
          <a:prstGeom prst="wedgeRoundRectCallout">
            <a:avLst>
              <a:gd name="adj1" fmla="val -5979"/>
              <a:gd name="adj2" fmla="val 101809"/>
              <a:gd name="adj3" fmla="val 16667"/>
            </a:avLst>
          </a:prstGeom>
          <a:solidFill>
            <a:srgbClr val="5CB45D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42" name="Textfeld 41">
            <a:extLst>
              <a:ext uri="{FF2B5EF4-FFF2-40B4-BE49-F238E27FC236}">
                <a16:creationId xmlns:a16="http://schemas.microsoft.com/office/drawing/2014/main" id="{71CBA426-8D1C-20F7-0DBA-6EDA996D0DD2}"/>
              </a:ext>
            </a:extLst>
          </p:cNvPr>
          <p:cNvSpPr txBox="1"/>
          <p:nvPr/>
        </p:nvSpPr>
        <p:spPr>
          <a:xfrm>
            <a:off x="4033156" y="5415637"/>
            <a:ext cx="92256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>
                <a:solidFill>
                  <a:schemeClr val="bg1"/>
                </a:solidFill>
              </a:rPr>
              <a:t>16,3 km/h</a:t>
            </a:r>
          </a:p>
        </p:txBody>
      </p:sp>
      <p:sp>
        <p:nvSpPr>
          <p:cNvPr id="27" name="Titel 1">
            <a:extLst>
              <a:ext uri="{FF2B5EF4-FFF2-40B4-BE49-F238E27FC236}">
                <a16:creationId xmlns:a16="http://schemas.microsoft.com/office/drawing/2014/main" id="{A4AD9B45-788D-0F74-BC99-28D5D1321D28}"/>
              </a:ext>
            </a:extLst>
          </p:cNvPr>
          <p:cNvSpPr txBox="1">
            <a:spLocks/>
          </p:cNvSpPr>
          <p:nvPr/>
        </p:nvSpPr>
        <p:spPr>
          <a:xfrm>
            <a:off x="524506" y="212378"/>
            <a:ext cx="11250934" cy="684213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 anchor="t" anchorCtr="0">
            <a:noAutofit/>
          </a:bodyPr>
          <a:lstStyle>
            <a:lvl1pPr algn="l" defTabSz="914269" rtl="0" eaLnBrk="1" latinLnBrk="0" hangingPunct="1">
              <a:spcBef>
                <a:spcPct val="0"/>
              </a:spcBef>
              <a:buNone/>
              <a:defRPr sz="2400" b="1" kern="1200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b="0" dirty="0">
                <a:solidFill>
                  <a:schemeClr val="tx1">
                    <a:lumMod val="75000"/>
                    <a:lumOff val="25000"/>
                  </a:schemeClr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Verkehrsnachfrage – Geschwindigkeiten - </a:t>
            </a:r>
            <a:r>
              <a:rPr lang="de-DE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HvF</a:t>
            </a:r>
            <a:r>
              <a:rPr lang="de-DE" b="0" dirty="0">
                <a:solidFill>
                  <a:schemeClr val="tx1">
                    <a:lumMod val="75000"/>
                    <a:lumOff val="25000"/>
                  </a:schemeClr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 (nur Schüler*innen)</a:t>
            </a:r>
            <a:endParaRPr lang="de-DE" b="0" dirty="0">
              <a:solidFill>
                <a:schemeClr val="bg1">
                  <a:lumMod val="75000"/>
                </a:schemeClr>
              </a:solidFill>
              <a:latin typeface="Avenir Next LT Pro" panose="020B0504020202020204" pitchFamily="34" charset="0"/>
            </a:endParaRPr>
          </a:p>
        </p:txBody>
      </p:sp>
      <p:sp>
        <p:nvSpPr>
          <p:cNvPr id="23" name="Textfeld 22">
            <a:extLst>
              <a:ext uri="{FF2B5EF4-FFF2-40B4-BE49-F238E27FC236}">
                <a16:creationId xmlns:a16="http://schemas.microsoft.com/office/drawing/2014/main" id="{F96F3127-CD2B-45CD-BB0B-92A192A7DCE3}"/>
              </a:ext>
            </a:extLst>
          </p:cNvPr>
          <p:cNvSpPr txBox="1"/>
          <p:nvPr/>
        </p:nvSpPr>
        <p:spPr>
          <a:xfrm>
            <a:off x="546848" y="2183911"/>
            <a:ext cx="3067050" cy="1169551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de-DE" sz="1400" dirty="0"/>
              <a:t>Geschwindigkeiten sind ähnlich zur gesamten STADTRADELN-Stichprobe. Die Abweichungen sind nur geringfügig und ohne klare Tendenz</a:t>
            </a:r>
          </a:p>
        </p:txBody>
      </p:sp>
      <p:pic>
        <p:nvPicPr>
          <p:cNvPr id="22" name="Grafik 21" descr="Ein Bild, das Grafiken, Screenshot, Kreis, Logo enthält.&#10;&#10;Automatisch generierte Beschreibung">
            <a:extLst>
              <a:ext uri="{FF2B5EF4-FFF2-40B4-BE49-F238E27FC236}">
                <a16:creationId xmlns:a16="http://schemas.microsoft.com/office/drawing/2014/main" id="{37859D4E-8DEA-425F-AED9-81B4801F5A2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6515" y="6406697"/>
            <a:ext cx="1008234" cy="461683"/>
          </a:xfrm>
          <a:prstGeom prst="rect">
            <a:avLst/>
          </a:prstGeom>
        </p:spPr>
      </p:pic>
      <p:pic>
        <p:nvPicPr>
          <p:cNvPr id="24" name="Grafik 23" descr="Ein Bild, das Schrift, Grafiken, Logo, Grafikdesign enthält.&#10;&#10;Automatisch generierte Beschreibung">
            <a:extLst>
              <a:ext uri="{FF2B5EF4-FFF2-40B4-BE49-F238E27FC236}">
                <a16:creationId xmlns:a16="http://schemas.microsoft.com/office/drawing/2014/main" id="{6FF82777-6372-4EB3-B480-D9757D02C58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0058" y="6506888"/>
            <a:ext cx="643612" cy="260070"/>
          </a:xfrm>
          <a:prstGeom prst="rect">
            <a:avLst/>
          </a:prstGeom>
        </p:spPr>
      </p:pic>
      <p:pic>
        <p:nvPicPr>
          <p:cNvPr id="29" name="Grafik 28" descr="Ein Bild, das Text, Screenshot, Schrift, Visitenkarte enthält.&#10;&#10;Automatisch generierte Beschreibung">
            <a:extLst>
              <a:ext uri="{FF2B5EF4-FFF2-40B4-BE49-F238E27FC236}">
                <a16:creationId xmlns:a16="http://schemas.microsoft.com/office/drawing/2014/main" id="{D115CFC8-4668-4106-AA3D-6EA826B19D9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8974" y="6479229"/>
            <a:ext cx="309080" cy="315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36188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E07292D8-67BF-4404-AB8F-286BC8C2A80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1508" b="1"/>
          <a:stretch/>
        </p:blipFill>
        <p:spPr>
          <a:xfrm>
            <a:off x="0" y="713063"/>
            <a:ext cx="12192000" cy="5964243"/>
          </a:xfrm>
          <a:prstGeom prst="rect">
            <a:avLst/>
          </a:prstGeom>
        </p:spPr>
      </p:pic>
      <p:sp>
        <p:nvSpPr>
          <p:cNvPr id="8" name="Rechteck 7">
            <a:extLst>
              <a:ext uri="{FF2B5EF4-FFF2-40B4-BE49-F238E27FC236}">
                <a16:creationId xmlns:a16="http://schemas.microsoft.com/office/drawing/2014/main" id="{187294AC-C377-410C-91D3-CADB987DF1DC}"/>
              </a:ext>
            </a:extLst>
          </p:cNvPr>
          <p:cNvSpPr/>
          <p:nvPr/>
        </p:nvSpPr>
        <p:spPr>
          <a:xfrm>
            <a:off x="0" y="6415936"/>
            <a:ext cx="12192000" cy="442064"/>
          </a:xfrm>
          <a:prstGeom prst="rect">
            <a:avLst/>
          </a:prstGeom>
          <a:solidFill>
            <a:srgbClr val="1976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B2A2DBDC-6EC3-47AC-85A6-CC106AF42F16}"/>
              </a:ext>
            </a:extLst>
          </p:cNvPr>
          <p:cNvGrpSpPr>
            <a:grpSpLocks noChangeAspect="1"/>
          </p:cNvGrpSpPr>
          <p:nvPr/>
        </p:nvGrpSpPr>
        <p:grpSpPr>
          <a:xfrm>
            <a:off x="101230" y="6514549"/>
            <a:ext cx="1737095" cy="229166"/>
            <a:chOff x="766354" y="1592366"/>
            <a:chExt cx="4432663" cy="584778"/>
          </a:xfrm>
        </p:grpSpPr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9BF63794-BE40-42FD-92DC-7F1E8CA802F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02" t="15068" r="13532" b="58184"/>
            <a:stretch/>
          </p:blipFill>
          <p:spPr>
            <a:xfrm>
              <a:off x="766354" y="1592368"/>
              <a:ext cx="2516777" cy="584776"/>
            </a:xfrm>
            <a:prstGeom prst="rect">
              <a:avLst/>
            </a:prstGeom>
          </p:spPr>
        </p:pic>
        <p:pic>
          <p:nvPicPr>
            <p:cNvPr id="14" name="Grafik 13">
              <a:extLst>
                <a:ext uri="{FF2B5EF4-FFF2-40B4-BE49-F238E27FC236}">
                  <a16:creationId xmlns:a16="http://schemas.microsoft.com/office/drawing/2014/main" id="{11E4E5CB-CA31-4E48-9562-4633E73AEBE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463" t="49319" r="24641" b="23933"/>
            <a:stretch/>
          </p:blipFill>
          <p:spPr>
            <a:xfrm>
              <a:off x="3283131" y="1592366"/>
              <a:ext cx="1915886" cy="584777"/>
            </a:xfrm>
            <a:prstGeom prst="rect">
              <a:avLst/>
            </a:prstGeom>
          </p:spPr>
        </p:pic>
      </p:grpSp>
      <p:sp>
        <p:nvSpPr>
          <p:cNvPr id="23" name="Sprechblase: rechteckig mit abgerundeten Ecken 22">
            <a:extLst>
              <a:ext uri="{FF2B5EF4-FFF2-40B4-BE49-F238E27FC236}">
                <a16:creationId xmlns:a16="http://schemas.microsoft.com/office/drawing/2014/main" id="{B50CD4BD-2C05-4BE8-8370-CAB1B61E5D71}"/>
              </a:ext>
            </a:extLst>
          </p:cNvPr>
          <p:cNvSpPr/>
          <p:nvPr/>
        </p:nvSpPr>
        <p:spPr>
          <a:xfrm>
            <a:off x="5970477" y="2440217"/>
            <a:ext cx="719815" cy="348359"/>
          </a:xfrm>
          <a:prstGeom prst="wedgeRoundRectCallout">
            <a:avLst>
              <a:gd name="adj1" fmla="val -40384"/>
              <a:gd name="adj2" fmla="val 101809"/>
              <a:gd name="adj3" fmla="val 16667"/>
            </a:avLst>
          </a:prstGeom>
          <a:solidFill>
            <a:srgbClr val="5DB55F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7" name="Textfeld 26">
            <a:extLst>
              <a:ext uri="{FF2B5EF4-FFF2-40B4-BE49-F238E27FC236}">
                <a16:creationId xmlns:a16="http://schemas.microsoft.com/office/drawing/2014/main" id="{488B548E-30EE-45BF-A197-00C967A42523}"/>
              </a:ext>
            </a:extLst>
          </p:cNvPr>
          <p:cNvSpPr txBox="1"/>
          <p:nvPr/>
        </p:nvSpPr>
        <p:spPr>
          <a:xfrm>
            <a:off x="5951427" y="2474936"/>
            <a:ext cx="97971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>
                <a:solidFill>
                  <a:schemeClr val="bg1"/>
                </a:solidFill>
              </a:rPr>
              <a:t>15,4 km/h</a:t>
            </a:r>
          </a:p>
        </p:txBody>
      </p:sp>
      <p:sp>
        <p:nvSpPr>
          <p:cNvPr id="30" name="Textfeld 29">
            <a:extLst>
              <a:ext uri="{FF2B5EF4-FFF2-40B4-BE49-F238E27FC236}">
                <a16:creationId xmlns:a16="http://schemas.microsoft.com/office/drawing/2014/main" id="{20A4E3D5-3548-448B-9635-BADD3E0F2F34}"/>
              </a:ext>
            </a:extLst>
          </p:cNvPr>
          <p:cNvSpPr txBox="1"/>
          <p:nvPr/>
        </p:nvSpPr>
        <p:spPr>
          <a:xfrm>
            <a:off x="6931139" y="974231"/>
            <a:ext cx="3067050" cy="1169551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de-DE" sz="1400" dirty="0"/>
              <a:t>Geschwindigkeiten im Seitenraum  sind im Osten der Schule niedriger – Indiz auf ankommende/abfahrende </a:t>
            </a:r>
            <a:r>
              <a:rPr lang="de-DE" sz="1400" dirty="0" err="1"/>
              <a:t>Schüler:innen</a:t>
            </a:r>
            <a:endParaRPr lang="de-DE" sz="1400" dirty="0"/>
          </a:p>
        </p:txBody>
      </p:sp>
      <p:sp>
        <p:nvSpPr>
          <p:cNvPr id="31" name="Sprechblase: rechteckig mit abgerundeten Ecken 30">
            <a:extLst>
              <a:ext uri="{FF2B5EF4-FFF2-40B4-BE49-F238E27FC236}">
                <a16:creationId xmlns:a16="http://schemas.microsoft.com/office/drawing/2014/main" id="{F73E4818-368C-42CC-83D8-8C6B657E88EC}"/>
              </a:ext>
            </a:extLst>
          </p:cNvPr>
          <p:cNvSpPr/>
          <p:nvPr/>
        </p:nvSpPr>
        <p:spPr>
          <a:xfrm>
            <a:off x="5699358" y="3163773"/>
            <a:ext cx="719815" cy="348359"/>
          </a:xfrm>
          <a:prstGeom prst="wedgeRoundRectCallout">
            <a:avLst>
              <a:gd name="adj1" fmla="val -5979"/>
              <a:gd name="adj2" fmla="val 101809"/>
              <a:gd name="adj3" fmla="val 16667"/>
            </a:avLst>
          </a:prstGeom>
          <a:solidFill>
            <a:srgbClr val="18AEF0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2" name="Textfeld 31">
            <a:extLst>
              <a:ext uri="{FF2B5EF4-FFF2-40B4-BE49-F238E27FC236}">
                <a16:creationId xmlns:a16="http://schemas.microsoft.com/office/drawing/2014/main" id="{679A1838-CC4F-49A8-B82C-8168C9CF01E3}"/>
              </a:ext>
            </a:extLst>
          </p:cNvPr>
          <p:cNvSpPr txBox="1"/>
          <p:nvPr/>
        </p:nvSpPr>
        <p:spPr>
          <a:xfrm>
            <a:off x="5642208" y="3198492"/>
            <a:ext cx="97971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>
                <a:solidFill>
                  <a:schemeClr val="bg1"/>
                </a:solidFill>
              </a:rPr>
              <a:t>21,1 km/h</a:t>
            </a:r>
          </a:p>
        </p:txBody>
      </p:sp>
      <p:sp>
        <p:nvSpPr>
          <p:cNvPr id="35" name="Textfeld 34">
            <a:extLst>
              <a:ext uri="{FF2B5EF4-FFF2-40B4-BE49-F238E27FC236}">
                <a16:creationId xmlns:a16="http://schemas.microsoft.com/office/drawing/2014/main" id="{799A914C-DB4B-4958-8A1C-D890EDCF7AB1}"/>
              </a:ext>
            </a:extLst>
          </p:cNvPr>
          <p:cNvSpPr txBox="1"/>
          <p:nvPr/>
        </p:nvSpPr>
        <p:spPr>
          <a:xfrm>
            <a:off x="1087518" y="995204"/>
            <a:ext cx="3067050" cy="738664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de-DE" sz="1400" dirty="0"/>
              <a:t>Generell ähnliche Geschwindigkeiten in beide Richtungen durch ebenes Gelände</a:t>
            </a:r>
          </a:p>
        </p:txBody>
      </p:sp>
      <p:sp>
        <p:nvSpPr>
          <p:cNvPr id="36" name="Sprechblase: rechteckig mit abgerundeten Ecken 35">
            <a:extLst>
              <a:ext uri="{FF2B5EF4-FFF2-40B4-BE49-F238E27FC236}">
                <a16:creationId xmlns:a16="http://schemas.microsoft.com/office/drawing/2014/main" id="{4394417F-D624-4349-A120-8ED89E160842}"/>
              </a:ext>
            </a:extLst>
          </p:cNvPr>
          <p:cNvSpPr/>
          <p:nvPr/>
        </p:nvSpPr>
        <p:spPr>
          <a:xfrm>
            <a:off x="1868703" y="2947269"/>
            <a:ext cx="719815" cy="348359"/>
          </a:xfrm>
          <a:prstGeom prst="wedgeRoundRectCallout">
            <a:avLst>
              <a:gd name="adj1" fmla="val -5979"/>
              <a:gd name="adj2" fmla="val 101809"/>
              <a:gd name="adj3" fmla="val 16667"/>
            </a:avLst>
          </a:prstGeom>
          <a:solidFill>
            <a:srgbClr val="5263B6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44" name="Textfeld 43">
            <a:extLst>
              <a:ext uri="{FF2B5EF4-FFF2-40B4-BE49-F238E27FC236}">
                <a16:creationId xmlns:a16="http://schemas.microsoft.com/office/drawing/2014/main" id="{0619BB95-1CC0-4D69-9283-BE2751D06045}"/>
              </a:ext>
            </a:extLst>
          </p:cNvPr>
          <p:cNvSpPr txBox="1"/>
          <p:nvPr/>
        </p:nvSpPr>
        <p:spPr>
          <a:xfrm>
            <a:off x="1811553" y="2981988"/>
            <a:ext cx="97971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>
                <a:solidFill>
                  <a:schemeClr val="bg1"/>
                </a:solidFill>
              </a:rPr>
              <a:t>28,7 km/h</a:t>
            </a:r>
          </a:p>
        </p:txBody>
      </p:sp>
      <p:sp>
        <p:nvSpPr>
          <p:cNvPr id="45" name="Textfeld 44">
            <a:extLst>
              <a:ext uri="{FF2B5EF4-FFF2-40B4-BE49-F238E27FC236}">
                <a16:creationId xmlns:a16="http://schemas.microsoft.com/office/drawing/2014/main" id="{9D54F983-A76B-4858-8F66-0E57823B84D4}"/>
              </a:ext>
            </a:extLst>
          </p:cNvPr>
          <p:cNvSpPr txBox="1"/>
          <p:nvPr/>
        </p:nvSpPr>
        <p:spPr>
          <a:xfrm>
            <a:off x="996041" y="4799522"/>
            <a:ext cx="2502276" cy="954107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de-DE" sz="1400" dirty="0"/>
              <a:t>Höhere Geschwindigkeiten Richtung Westen am Schlesiendamm durch leichtes Gefälle</a:t>
            </a:r>
          </a:p>
        </p:txBody>
      </p:sp>
      <p:sp>
        <p:nvSpPr>
          <p:cNvPr id="46" name="Sprechblase: rechteckig mit abgerundeten Ecken 45">
            <a:extLst>
              <a:ext uri="{FF2B5EF4-FFF2-40B4-BE49-F238E27FC236}">
                <a16:creationId xmlns:a16="http://schemas.microsoft.com/office/drawing/2014/main" id="{10657ED1-9F1E-454C-A0E9-C36FFB9351BF}"/>
              </a:ext>
            </a:extLst>
          </p:cNvPr>
          <p:cNvSpPr/>
          <p:nvPr/>
        </p:nvSpPr>
        <p:spPr>
          <a:xfrm>
            <a:off x="3055364" y="2651451"/>
            <a:ext cx="719815" cy="348359"/>
          </a:xfrm>
          <a:prstGeom prst="wedgeRoundRectCallout">
            <a:avLst>
              <a:gd name="adj1" fmla="val -40384"/>
              <a:gd name="adj2" fmla="val 101809"/>
              <a:gd name="adj3" fmla="val 16667"/>
            </a:avLst>
          </a:prstGeom>
          <a:solidFill>
            <a:srgbClr val="5DB55F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47" name="Textfeld 46">
            <a:extLst>
              <a:ext uri="{FF2B5EF4-FFF2-40B4-BE49-F238E27FC236}">
                <a16:creationId xmlns:a16="http://schemas.microsoft.com/office/drawing/2014/main" id="{33838C91-AC89-41DA-AA3A-2CE97A87FB8E}"/>
              </a:ext>
            </a:extLst>
          </p:cNvPr>
          <p:cNvSpPr txBox="1"/>
          <p:nvPr/>
        </p:nvSpPr>
        <p:spPr>
          <a:xfrm>
            <a:off x="3036314" y="2686170"/>
            <a:ext cx="97971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>
                <a:solidFill>
                  <a:schemeClr val="bg1"/>
                </a:solidFill>
              </a:rPr>
              <a:t>16,5 km/h</a:t>
            </a:r>
          </a:p>
        </p:txBody>
      </p:sp>
      <p:sp>
        <p:nvSpPr>
          <p:cNvPr id="21" name="Titel 1">
            <a:extLst>
              <a:ext uri="{FF2B5EF4-FFF2-40B4-BE49-F238E27FC236}">
                <a16:creationId xmlns:a16="http://schemas.microsoft.com/office/drawing/2014/main" id="{B68C5E29-8CE1-4C49-99F4-B760755B66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506" y="212378"/>
            <a:ext cx="10810965" cy="684213"/>
          </a:xfrm>
        </p:spPr>
        <p:txBody>
          <a:bodyPr/>
          <a:lstStyle/>
          <a:p>
            <a:r>
              <a:rPr lang="de-DE" b="0" dirty="0">
                <a:solidFill>
                  <a:schemeClr val="tx1">
                    <a:lumMod val="75000"/>
                    <a:lumOff val="25000"/>
                  </a:schemeClr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Verkehrsnachfrage – Geschwindigkeiten– RS</a:t>
            </a:r>
            <a:endParaRPr lang="de-DE" b="0" dirty="0">
              <a:solidFill>
                <a:schemeClr val="bg1">
                  <a:lumMod val="75000"/>
                </a:schemeClr>
              </a:solidFill>
              <a:latin typeface="Avenir Next LT Pro" panose="020B0504020202020204" pitchFamily="34" charset="0"/>
            </a:endParaRPr>
          </a:p>
        </p:txBody>
      </p:sp>
      <p:pic>
        <p:nvPicPr>
          <p:cNvPr id="20" name="Grafik 19" descr="Ein Bild, das Grafiken, Screenshot, Kreis, Logo enthält.&#10;&#10;Automatisch generierte Beschreibung">
            <a:extLst>
              <a:ext uri="{FF2B5EF4-FFF2-40B4-BE49-F238E27FC236}">
                <a16:creationId xmlns:a16="http://schemas.microsoft.com/office/drawing/2014/main" id="{5D2138B9-1F3F-43F9-9421-54B72D6E054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6515" y="6406697"/>
            <a:ext cx="1008234" cy="461683"/>
          </a:xfrm>
          <a:prstGeom prst="rect">
            <a:avLst/>
          </a:prstGeom>
        </p:spPr>
      </p:pic>
      <p:pic>
        <p:nvPicPr>
          <p:cNvPr id="24" name="Grafik 23" descr="Ein Bild, das Schrift, Grafiken, Logo, Grafikdesign enthält.&#10;&#10;Automatisch generierte Beschreibung">
            <a:extLst>
              <a:ext uri="{FF2B5EF4-FFF2-40B4-BE49-F238E27FC236}">
                <a16:creationId xmlns:a16="http://schemas.microsoft.com/office/drawing/2014/main" id="{D4F64CE3-B377-4E24-9AEE-1906943EAEB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0058" y="6506888"/>
            <a:ext cx="643612" cy="260070"/>
          </a:xfrm>
          <a:prstGeom prst="rect">
            <a:avLst/>
          </a:prstGeom>
        </p:spPr>
      </p:pic>
      <p:pic>
        <p:nvPicPr>
          <p:cNvPr id="25" name="Grafik 24" descr="Ein Bild, das Text, Screenshot, Schrift, Visitenkarte enthält.&#10;&#10;Automatisch generierte Beschreibung">
            <a:extLst>
              <a:ext uri="{FF2B5EF4-FFF2-40B4-BE49-F238E27FC236}">
                <a16:creationId xmlns:a16="http://schemas.microsoft.com/office/drawing/2014/main" id="{114B455E-4660-4018-98D4-3CE88B59E4D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8974" y="6479229"/>
            <a:ext cx="309080" cy="315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552840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8F0CC6-78A9-330A-7909-59528D9EBD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2DC72CEB-9CF5-8F44-16E4-8C9A2D1FF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797765"/>
            <a:ext cx="12192000" cy="5612894"/>
          </a:xfrm>
          <a:prstGeom prst="rect">
            <a:avLst/>
          </a:prstGeom>
        </p:spPr>
      </p:pic>
      <p:sp>
        <p:nvSpPr>
          <p:cNvPr id="8" name="Rechteck 7">
            <a:extLst>
              <a:ext uri="{FF2B5EF4-FFF2-40B4-BE49-F238E27FC236}">
                <a16:creationId xmlns:a16="http://schemas.microsoft.com/office/drawing/2014/main" id="{FCA1BE5E-DEEC-A421-EEF4-B87CD1BA6FCE}"/>
              </a:ext>
            </a:extLst>
          </p:cNvPr>
          <p:cNvSpPr/>
          <p:nvPr/>
        </p:nvSpPr>
        <p:spPr>
          <a:xfrm>
            <a:off x="0" y="6415936"/>
            <a:ext cx="12192000" cy="442064"/>
          </a:xfrm>
          <a:prstGeom prst="rect">
            <a:avLst/>
          </a:prstGeom>
          <a:solidFill>
            <a:srgbClr val="1976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62ADCCD2-0FD3-C9F2-538E-C9FAC26D3758}"/>
              </a:ext>
            </a:extLst>
          </p:cNvPr>
          <p:cNvGrpSpPr>
            <a:grpSpLocks noChangeAspect="1"/>
          </p:cNvGrpSpPr>
          <p:nvPr/>
        </p:nvGrpSpPr>
        <p:grpSpPr>
          <a:xfrm>
            <a:off x="101230" y="6514549"/>
            <a:ext cx="1737095" cy="229166"/>
            <a:chOff x="766354" y="1592366"/>
            <a:chExt cx="4432663" cy="584778"/>
          </a:xfrm>
        </p:grpSpPr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9B80B029-43F1-6A44-0F16-FA7A4143512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02" t="15068" r="13532" b="58184"/>
            <a:stretch/>
          </p:blipFill>
          <p:spPr>
            <a:xfrm>
              <a:off x="766354" y="1592368"/>
              <a:ext cx="2516777" cy="584776"/>
            </a:xfrm>
            <a:prstGeom prst="rect">
              <a:avLst/>
            </a:prstGeom>
          </p:spPr>
        </p:pic>
        <p:pic>
          <p:nvPicPr>
            <p:cNvPr id="14" name="Grafik 13">
              <a:extLst>
                <a:ext uri="{FF2B5EF4-FFF2-40B4-BE49-F238E27FC236}">
                  <a16:creationId xmlns:a16="http://schemas.microsoft.com/office/drawing/2014/main" id="{C37A61E0-B3AF-14CB-D181-761E5F66378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463" t="49319" r="24641" b="23933"/>
            <a:stretch/>
          </p:blipFill>
          <p:spPr>
            <a:xfrm>
              <a:off x="3283131" y="1592366"/>
              <a:ext cx="1915886" cy="584777"/>
            </a:xfrm>
            <a:prstGeom prst="rect">
              <a:avLst/>
            </a:prstGeom>
          </p:spPr>
        </p:pic>
      </p:grpSp>
      <p:sp>
        <p:nvSpPr>
          <p:cNvPr id="26" name="Titel 1">
            <a:extLst>
              <a:ext uri="{FF2B5EF4-FFF2-40B4-BE49-F238E27FC236}">
                <a16:creationId xmlns:a16="http://schemas.microsoft.com/office/drawing/2014/main" id="{49355D36-F98A-83DC-4DAA-1127DEDC3F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506" y="212378"/>
            <a:ext cx="10810965" cy="684213"/>
          </a:xfrm>
        </p:spPr>
        <p:txBody>
          <a:bodyPr/>
          <a:lstStyle/>
          <a:p>
            <a:r>
              <a:rPr lang="de-DE" b="0" dirty="0">
                <a:solidFill>
                  <a:schemeClr val="tx1">
                    <a:lumMod val="75000"/>
                    <a:lumOff val="25000"/>
                  </a:schemeClr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Verkehrsnachfrage – Geschwindigkeiten - RS (nur Schüler*innen)</a:t>
            </a:r>
            <a:endParaRPr lang="de-DE" b="0" dirty="0">
              <a:solidFill>
                <a:schemeClr val="bg1">
                  <a:lumMod val="75000"/>
                </a:schemeClr>
              </a:solidFill>
              <a:latin typeface="Avenir Next LT Pro" panose="020B0504020202020204" pitchFamily="34" charset="0"/>
            </a:endParaRPr>
          </a:p>
        </p:txBody>
      </p:sp>
      <p:sp>
        <p:nvSpPr>
          <p:cNvPr id="23" name="Sprechblase: rechteckig mit abgerundeten Ecken 22">
            <a:extLst>
              <a:ext uri="{FF2B5EF4-FFF2-40B4-BE49-F238E27FC236}">
                <a16:creationId xmlns:a16="http://schemas.microsoft.com/office/drawing/2014/main" id="{B8ABC595-5872-0157-E17D-1049CCA68829}"/>
              </a:ext>
            </a:extLst>
          </p:cNvPr>
          <p:cNvSpPr/>
          <p:nvPr/>
        </p:nvSpPr>
        <p:spPr>
          <a:xfrm>
            <a:off x="6092602" y="3757828"/>
            <a:ext cx="719815" cy="348359"/>
          </a:xfrm>
          <a:prstGeom prst="wedgeRoundRectCallout">
            <a:avLst>
              <a:gd name="adj1" fmla="val -40384"/>
              <a:gd name="adj2" fmla="val 101809"/>
              <a:gd name="adj3" fmla="val 16667"/>
            </a:avLst>
          </a:prstGeom>
          <a:solidFill>
            <a:srgbClr val="5DB55F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7" name="Textfeld 26">
            <a:extLst>
              <a:ext uri="{FF2B5EF4-FFF2-40B4-BE49-F238E27FC236}">
                <a16:creationId xmlns:a16="http://schemas.microsoft.com/office/drawing/2014/main" id="{2CE94B1C-C3A8-AC6D-2E19-86CD5378B09C}"/>
              </a:ext>
            </a:extLst>
          </p:cNvPr>
          <p:cNvSpPr txBox="1"/>
          <p:nvPr/>
        </p:nvSpPr>
        <p:spPr>
          <a:xfrm>
            <a:off x="6073552" y="3792547"/>
            <a:ext cx="97971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>
                <a:solidFill>
                  <a:schemeClr val="bg1"/>
                </a:solidFill>
              </a:rPr>
              <a:t>19,3 km/h</a:t>
            </a:r>
          </a:p>
        </p:txBody>
      </p:sp>
      <p:sp>
        <p:nvSpPr>
          <p:cNvPr id="31" name="Sprechblase: rechteckig mit abgerundeten Ecken 30">
            <a:extLst>
              <a:ext uri="{FF2B5EF4-FFF2-40B4-BE49-F238E27FC236}">
                <a16:creationId xmlns:a16="http://schemas.microsoft.com/office/drawing/2014/main" id="{AD1B68C1-82C7-3511-84E0-2C2176165F22}"/>
              </a:ext>
            </a:extLst>
          </p:cNvPr>
          <p:cNvSpPr/>
          <p:nvPr/>
        </p:nvSpPr>
        <p:spPr>
          <a:xfrm>
            <a:off x="5752282" y="4216347"/>
            <a:ext cx="719815" cy="348359"/>
          </a:xfrm>
          <a:prstGeom prst="wedgeRoundRectCallout">
            <a:avLst>
              <a:gd name="adj1" fmla="val -5979"/>
              <a:gd name="adj2" fmla="val 101809"/>
              <a:gd name="adj3" fmla="val 16667"/>
            </a:avLst>
          </a:prstGeom>
          <a:solidFill>
            <a:srgbClr val="18AEF0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2" name="Textfeld 31">
            <a:extLst>
              <a:ext uri="{FF2B5EF4-FFF2-40B4-BE49-F238E27FC236}">
                <a16:creationId xmlns:a16="http://schemas.microsoft.com/office/drawing/2014/main" id="{F575F98B-B3F0-28B7-1927-56AB790AAA5F}"/>
              </a:ext>
            </a:extLst>
          </p:cNvPr>
          <p:cNvSpPr txBox="1"/>
          <p:nvPr/>
        </p:nvSpPr>
        <p:spPr>
          <a:xfrm>
            <a:off x="5695132" y="4251066"/>
            <a:ext cx="97971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>
                <a:solidFill>
                  <a:schemeClr val="bg1"/>
                </a:solidFill>
              </a:rPr>
              <a:t>21,1 km/h</a:t>
            </a:r>
          </a:p>
        </p:txBody>
      </p:sp>
      <p:sp>
        <p:nvSpPr>
          <p:cNvPr id="36" name="Sprechblase: rechteckig mit abgerundeten Ecken 35">
            <a:extLst>
              <a:ext uri="{FF2B5EF4-FFF2-40B4-BE49-F238E27FC236}">
                <a16:creationId xmlns:a16="http://schemas.microsoft.com/office/drawing/2014/main" id="{AD1E74EF-12CE-22A3-C857-0BD7237385B8}"/>
              </a:ext>
            </a:extLst>
          </p:cNvPr>
          <p:cNvSpPr/>
          <p:nvPr/>
        </p:nvSpPr>
        <p:spPr>
          <a:xfrm>
            <a:off x="2048953" y="4390527"/>
            <a:ext cx="719815" cy="348359"/>
          </a:xfrm>
          <a:prstGeom prst="wedgeRoundRectCallout">
            <a:avLst>
              <a:gd name="adj1" fmla="val -5979"/>
              <a:gd name="adj2" fmla="val 101809"/>
              <a:gd name="adj3" fmla="val 16667"/>
            </a:avLst>
          </a:prstGeom>
          <a:solidFill>
            <a:srgbClr val="5263B6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44" name="Textfeld 43">
            <a:extLst>
              <a:ext uri="{FF2B5EF4-FFF2-40B4-BE49-F238E27FC236}">
                <a16:creationId xmlns:a16="http://schemas.microsoft.com/office/drawing/2014/main" id="{0EF38606-C9A1-1B2F-1D88-57D2A972C1DA}"/>
              </a:ext>
            </a:extLst>
          </p:cNvPr>
          <p:cNvSpPr txBox="1"/>
          <p:nvPr/>
        </p:nvSpPr>
        <p:spPr>
          <a:xfrm>
            <a:off x="1991803" y="4425246"/>
            <a:ext cx="97971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>
                <a:solidFill>
                  <a:schemeClr val="bg1"/>
                </a:solidFill>
              </a:rPr>
              <a:t>29,1 km/h</a:t>
            </a:r>
          </a:p>
        </p:txBody>
      </p:sp>
      <p:sp>
        <p:nvSpPr>
          <p:cNvPr id="46" name="Sprechblase: rechteckig mit abgerundeten Ecken 45">
            <a:extLst>
              <a:ext uri="{FF2B5EF4-FFF2-40B4-BE49-F238E27FC236}">
                <a16:creationId xmlns:a16="http://schemas.microsoft.com/office/drawing/2014/main" id="{0E8C5514-4F12-E778-2E59-60865696844D}"/>
              </a:ext>
            </a:extLst>
          </p:cNvPr>
          <p:cNvSpPr/>
          <p:nvPr/>
        </p:nvSpPr>
        <p:spPr>
          <a:xfrm>
            <a:off x="2844968" y="4162740"/>
            <a:ext cx="719815" cy="348359"/>
          </a:xfrm>
          <a:prstGeom prst="wedgeRoundRectCallout">
            <a:avLst>
              <a:gd name="adj1" fmla="val -40384"/>
              <a:gd name="adj2" fmla="val 101809"/>
              <a:gd name="adj3" fmla="val 16667"/>
            </a:avLst>
          </a:prstGeom>
          <a:solidFill>
            <a:srgbClr val="5DB55F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47" name="Textfeld 46">
            <a:extLst>
              <a:ext uri="{FF2B5EF4-FFF2-40B4-BE49-F238E27FC236}">
                <a16:creationId xmlns:a16="http://schemas.microsoft.com/office/drawing/2014/main" id="{396D97BE-48E7-9EA8-D17A-FBDF2156B149}"/>
              </a:ext>
            </a:extLst>
          </p:cNvPr>
          <p:cNvSpPr txBox="1"/>
          <p:nvPr/>
        </p:nvSpPr>
        <p:spPr>
          <a:xfrm>
            <a:off x="2825918" y="4197459"/>
            <a:ext cx="97971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>
                <a:solidFill>
                  <a:schemeClr val="bg1"/>
                </a:solidFill>
              </a:rPr>
              <a:t>15,5 km/h</a:t>
            </a:r>
          </a:p>
        </p:txBody>
      </p:sp>
      <p:sp>
        <p:nvSpPr>
          <p:cNvPr id="25" name="Textfeld 24">
            <a:extLst>
              <a:ext uri="{FF2B5EF4-FFF2-40B4-BE49-F238E27FC236}">
                <a16:creationId xmlns:a16="http://schemas.microsoft.com/office/drawing/2014/main" id="{C6ED3C8B-B51B-4237-A699-75E433A2AEEC}"/>
              </a:ext>
            </a:extLst>
          </p:cNvPr>
          <p:cNvSpPr txBox="1"/>
          <p:nvPr/>
        </p:nvSpPr>
        <p:spPr>
          <a:xfrm>
            <a:off x="1668473" y="1854161"/>
            <a:ext cx="3067050" cy="738664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de-DE" sz="1400" dirty="0"/>
              <a:t>Auch hier: Geschwindigkeitsniveau fast identisch zur gesamten STADTRADELN-Stichprobe</a:t>
            </a:r>
          </a:p>
        </p:txBody>
      </p:sp>
      <p:pic>
        <p:nvPicPr>
          <p:cNvPr id="18" name="Grafik 17" descr="Ein Bild, das Grafiken, Screenshot, Kreis, Logo enthält.&#10;&#10;Automatisch generierte Beschreibung">
            <a:extLst>
              <a:ext uri="{FF2B5EF4-FFF2-40B4-BE49-F238E27FC236}">
                <a16:creationId xmlns:a16="http://schemas.microsoft.com/office/drawing/2014/main" id="{E84968DE-F015-46BC-B388-6187EF87BDE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6515" y="6406697"/>
            <a:ext cx="1008234" cy="461683"/>
          </a:xfrm>
          <a:prstGeom prst="rect">
            <a:avLst/>
          </a:prstGeom>
        </p:spPr>
      </p:pic>
      <p:pic>
        <p:nvPicPr>
          <p:cNvPr id="19" name="Grafik 18" descr="Ein Bild, das Schrift, Grafiken, Logo, Grafikdesign enthält.&#10;&#10;Automatisch generierte Beschreibung">
            <a:extLst>
              <a:ext uri="{FF2B5EF4-FFF2-40B4-BE49-F238E27FC236}">
                <a16:creationId xmlns:a16="http://schemas.microsoft.com/office/drawing/2014/main" id="{CBF6117F-6FC5-4543-B4DE-54C7C2B586C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0058" y="6506888"/>
            <a:ext cx="643612" cy="260070"/>
          </a:xfrm>
          <a:prstGeom prst="rect">
            <a:avLst/>
          </a:prstGeom>
        </p:spPr>
      </p:pic>
      <p:pic>
        <p:nvPicPr>
          <p:cNvPr id="20" name="Grafik 19" descr="Ein Bild, das Text, Screenshot, Schrift, Visitenkarte enthält.&#10;&#10;Automatisch generierte Beschreibung">
            <a:extLst>
              <a:ext uri="{FF2B5EF4-FFF2-40B4-BE49-F238E27FC236}">
                <a16:creationId xmlns:a16="http://schemas.microsoft.com/office/drawing/2014/main" id="{0E7ED419-F1EB-4266-826F-86ADD85F818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8974" y="6479229"/>
            <a:ext cx="309080" cy="315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21459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52A65501-425C-45D4-8603-870998C6299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460" b="4475"/>
          <a:stretch/>
        </p:blipFill>
        <p:spPr>
          <a:xfrm>
            <a:off x="0" y="1279929"/>
            <a:ext cx="12192000" cy="5353714"/>
          </a:xfrm>
          <a:prstGeom prst="rect">
            <a:avLst/>
          </a:prstGeom>
        </p:spPr>
      </p:pic>
      <p:sp>
        <p:nvSpPr>
          <p:cNvPr id="22" name="Rechteck 21">
            <a:extLst>
              <a:ext uri="{FF2B5EF4-FFF2-40B4-BE49-F238E27FC236}">
                <a16:creationId xmlns:a16="http://schemas.microsoft.com/office/drawing/2014/main" id="{E28C2B67-46A2-4658-A73C-CCB4E8FC04AC}"/>
              </a:ext>
            </a:extLst>
          </p:cNvPr>
          <p:cNvSpPr/>
          <p:nvPr/>
        </p:nvSpPr>
        <p:spPr>
          <a:xfrm>
            <a:off x="333375" y="1104900"/>
            <a:ext cx="4533900" cy="54096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187294AC-C377-410C-91D3-CADB987DF1DC}"/>
              </a:ext>
            </a:extLst>
          </p:cNvPr>
          <p:cNvSpPr/>
          <p:nvPr/>
        </p:nvSpPr>
        <p:spPr>
          <a:xfrm>
            <a:off x="0" y="6415936"/>
            <a:ext cx="12192000" cy="442064"/>
          </a:xfrm>
          <a:prstGeom prst="rect">
            <a:avLst/>
          </a:prstGeom>
          <a:solidFill>
            <a:srgbClr val="1976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B2A2DBDC-6EC3-47AC-85A6-CC106AF42F16}"/>
              </a:ext>
            </a:extLst>
          </p:cNvPr>
          <p:cNvGrpSpPr>
            <a:grpSpLocks noChangeAspect="1"/>
          </p:cNvGrpSpPr>
          <p:nvPr/>
        </p:nvGrpSpPr>
        <p:grpSpPr>
          <a:xfrm>
            <a:off x="101230" y="6514549"/>
            <a:ext cx="1737095" cy="229166"/>
            <a:chOff x="766354" y="1592366"/>
            <a:chExt cx="4432663" cy="584778"/>
          </a:xfrm>
        </p:grpSpPr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9BF63794-BE40-42FD-92DC-7F1E8CA802F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02" t="15068" r="13532" b="58184"/>
            <a:stretch/>
          </p:blipFill>
          <p:spPr>
            <a:xfrm>
              <a:off x="766354" y="1592368"/>
              <a:ext cx="2516777" cy="584776"/>
            </a:xfrm>
            <a:prstGeom prst="rect">
              <a:avLst/>
            </a:prstGeom>
          </p:spPr>
        </p:pic>
        <p:pic>
          <p:nvPicPr>
            <p:cNvPr id="14" name="Grafik 13">
              <a:extLst>
                <a:ext uri="{FF2B5EF4-FFF2-40B4-BE49-F238E27FC236}">
                  <a16:creationId xmlns:a16="http://schemas.microsoft.com/office/drawing/2014/main" id="{11E4E5CB-CA31-4E48-9562-4633E73AEBE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463" t="49319" r="24641" b="23933"/>
            <a:stretch/>
          </p:blipFill>
          <p:spPr>
            <a:xfrm>
              <a:off x="3283131" y="1592366"/>
              <a:ext cx="1915886" cy="584777"/>
            </a:xfrm>
            <a:prstGeom prst="rect">
              <a:avLst/>
            </a:prstGeom>
          </p:spPr>
        </p:pic>
      </p:grpSp>
      <p:sp>
        <p:nvSpPr>
          <p:cNvPr id="23" name="Inhaltsplatzhalter 2">
            <a:extLst>
              <a:ext uri="{FF2B5EF4-FFF2-40B4-BE49-F238E27FC236}">
                <a16:creationId xmlns:a16="http://schemas.microsoft.com/office/drawing/2014/main" id="{CF07370D-A143-4C29-BB16-754F5BCC356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48113" y="1550126"/>
            <a:ext cx="3988955" cy="4279174"/>
          </a:xfrm>
          <a:solidFill>
            <a:schemeClr val="bg1">
              <a:alpha val="65000"/>
            </a:schemeClr>
          </a:solidFill>
        </p:spPr>
        <p:txBody>
          <a:bodyPr/>
          <a:lstStyle/>
          <a:p>
            <a:pPr>
              <a:spcBef>
                <a:spcPts val="600"/>
              </a:spcBef>
            </a:pPr>
            <a:r>
              <a:rPr lang="de-DE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Zweck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Die Quell-Ziel-Beziehungen enthalten Informationen über den Start und das Ziel der Radrouten und geben einen Überblick über deren räumliche Verteilung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Dadurch lassen sich Aussagen über Länge oder Dauer der Fahrten und wichtige Pendelrelationen treffen</a:t>
            </a:r>
          </a:p>
          <a:p>
            <a:pPr lvl="1"/>
            <a:r>
              <a:rPr lang="de-DE" b="1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Datenerhebung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RiDE-Portal (Quelle Ziel-Beziehungen), Analyse mit QGIS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  <a:latin typeface="Avenir Next LT Pro" panose="020B0504020202020204" pitchFamily="34" charset="0"/>
              </a:rPr>
              <a:t>Ziele und Quellen werden einer hexagonalen Struktur zugeordnet, die in ihrer Körnung variiert werden können</a:t>
            </a:r>
          </a:p>
          <a:p>
            <a:pPr lvl="1"/>
            <a:r>
              <a:rPr lang="de-DE" b="1" dirty="0">
                <a:solidFill>
                  <a:schemeClr val="tx1"/>
                </a:solidFill>
                <a:latin typeface="Avenir Next LT Pro" panose="020B0504020202020204" pitchFamily="34" charset="0"/>
              </a:rPr>
              <a:t>Ebene: Einzugsgebiet</a:t>
            </a:r>
          </a:p>
          <a:p>
            <a:pPr lvl="1"/>
            <a:endParaRPr lang="de-DE" sz="1100" b="1" dirty="0">
              <a:solidFill>
                <a:schemeClr val="tx1"/>
              </a:solidFill>
              <a:latin typeface="Avenir Next LT Pro" panose="020B0504020202020204" pitchFamily="34" charset="0"/>
            </a:endParaRPr>
          </a:p>
          <a:p>
            <a:pPr lvl="1"/>
            <a:endParaRPr lang="de-DE" b="1" dirty="0">
              <a:solidFill>
                <a:schemeClr val="tx1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26" name="Titel 1">
            <a:extLst>
              <a:ext uri="{FF2B5EF4-FFF2-40B4-BE49-F238E27FC236}">
                <a16:creationId xmlns:a16="http://schemas.microsoft.com/office/drawing/2014/main" id="{0A3E063F-754A-40BF-ABD7-61C4064F56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434" y="513183"/>
            <a:ext cx="10810965" cy="684213"/>
          </a:xfrm>
        </p:spPr>
        <p:txBody>
          <a:bodyPr/>
          <a:lstStyle/>
          <a:p>
            <a:r>
              <a:rPr lang="de-DE" b="0" dirty="0">
                <a:solidFill>
                  <a:schemeClr val="tx1">
                    <a:lumMod val="75000"/>
                    <a:lumOff val="25000"/>
                  </a:schemeClr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Verkehrsnachfrage – Quelle-Ziel-Relationen</a:t>
            </a:r>
            <a:endParaRPr lang="de-DE" b="0" dirty="0">
              <a:solidFill>
                <a:schemeClr val="bg1">
                  <a:lumMod val="75000"/>
                </a:schemeClr>
              </a:solidFill>
              <a:latin typeface="Avenir Next LT Pro" panose="020B0504020202020204" pitchFamily="34" charset="0"/>
            </a:endParaRPr>
          </a:p>
        </p:txBody>
      </p:sp>
      <p:pic>
        <p:nvPicPr>
          <p:cNvPr id="15" name="Grafik 14" descr="Ein Bild, das Grafiken, Screenshot, Kreis, Logo enthält.&#10;&#10;Automatisch generierte Beschreibung">
            <a:extLst>
              <a:ext uri="{FF2B5EF4-FFF2-40B4-BE49-F238E27FC236}">
                <a16:creationId xmlns:a16="http://schemas.microsoft.com/office/drawing/2014/main" id="{E12725D1-6596-4CDF-885B-2E1828633D5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6515" y="6406697"/>
            <a:ext cx="1008234" cy="461683"/>
          </a:xfrm>
          <a:prstGeom prst="rect">
            <a:avLst/>
          </a:prstGeom>
        </p:spPr>
      </p:pic>
      <p:pic>
        <p:nvPicPr>
          <p:cNvPr id="16" name="Grafik 15" descr="Ein Bild, das Schrift, Grafiken, Logo, Grafikdesign enthält.&#10;&#10;Automatisch generierte Beschreibung">
            <a:extLst>
              <a:ext uri="{FF2B5EF4-FFF2-40B4-BE49-F238E27FC236}">
                <a16:creationId xmlns:a16="http://schemas.microsoft.com/office/drawing/2014/main" id="{8BE1C198-1A3A-4474-95D4-2C745A672A8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0058" y="6506888"/>
            <a:ext cx="643612" cy="260070"/>
          </a:xfrm>
          <a:prstGeom prst="rect">
            <a:avLst/>
          </a:prstGeom>
        </p:spPr>
      </p:pic>
      <p:pic>
        <p:nvPicPr>
          <p:cNvPr id="17" name="Grafik 16" descr="Ein Bild, das Text, Screenshot, Schrift, Visitenkarte enthält.&#10;&#10;Automatisch generierte Beschreibung">
            <a:extLst>
              <a:ext uri="{FF2B5EF4-FFF2-40B4-BE49-F238E27FC236}">
                <a16:creationId xmlns:a16="http://schemas.microsoft.com/office/drawing/2014/main" id="{D1F99CAB-C9BB-4F6C-937D-7A975E94D73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8974" y="6479229"/>
            <a:ext cx="309080" cy="315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137728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hteck 20">
            <a:extLst>
              <a:ext uri="{FF2B5EF4-FFF2-40B4-BE49-F238E27FC236}">
                <a16:creationId xmlns:a16="http://schemas.microsoft.com/office/drawing/2014/main" id="{24BC8324-ADFD-4273-A195-A6797A574262}"/>
              </a:ext>
            </a:extLst>
          </p:cNvPr>
          <p:cNvSpPr/>
          <p:nvPr/>
        </p:nvSpPr>
        <p:spPr>
          <a:xfrm>
            <a:off x="227557" y="1107934"/>
            <a:ext cx="1963193" cy="54096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187294AC-C377-410C-91D3-CADB987DF1DC}"/>
              </a:ext>
            </a:extLst>
          </p:cNvPr>
          <p:cNvSpPr/>
          <p:nvPr/>
        </p:nvSpPr>
        <p:spPr>
          <a:xfrm>
            <a:off x="0" y="6415936"/>
            <a:ext cx="12192000" cy="442064"/>
          </a:xfrm>
          <a:prstGeom prst="rect">
            <a:avLst/>
          </a:prstGeom>
          <a:solidFill>
            <a:srgbClr val="1976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B2A2DBDC-6EC3-47AC-85A6-CC106AF42F16}"/>
              </a:ext>
            </a:extLst>
          </p:cNvPr>
          <p:cNvGrpSpPr>
            <a:grpSpLocks noChangeAspect="1"/>
          </p:cNvGrpSpPr>
          <p:nvPr/>
        </p:nvGrpSpPr>
        <p:grpSpPr>
          <a:xfrm>
            <a:off x="101230" y="6514549"/>
            <a:ext cx="1737095" cy="229166"/>
            <a:chOff x="766354" y="1592366"/>
            <a:chExt cx="4432663" cy="584778"/>
          </a:xfrm>
        </p:grpSpPr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9BF63794-BE40-42FD-92DC-7F1E8CA802F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02" t="15068" r="13532" b="58184"/>
            <a:stretch/>
          </p:blipFill>
          <p:spPr>
            <a:xfrm>
              <a:off x="766354" y="1592368"/>
              <a:ext cx="2516777" cy="584776"/>
            </a:xfrm>
            <a:prstGeom prst="rect">
              <a:avLst/>
            </a:prstGeom>
          </p:spPr>
        </p:pic>
        <p:pic>
          <p:nvPicPr>
            <p:cNvPr id="14" name="Grafik 13">
              <a:extLst>
                <a:ext uri="{FF2B5EF4-FFF2-40B4-BE49-F238E27FC236}">
                  <a16:creationId xmlns:a16="http://schemas.microsoft.com/office/drawing/2014/main" id="{11E4E5CB-CA31-4E48-9562-4633E73AEBE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463" t="49319" r="24641" b="23933"/>
            <a:stretch/>
          </p:blipFill>
          <p:spPr>
            <a:xfrm>
              <a:off x="3283131" y="1592366"/>
              <a:ext cx="1915886" cy="584777"/>
            </a:xfrm>
            <a:prstGeom prst="rect">
              <a:avLst/>
            </a:prstGeom>
          </p:spPr>
        </p:pic>
      </p:grpSp>
      <p:sp>
        <p:nvSpPr>
          <p:cNvPr id="26" name="Titel 1">
            <a:extLst>
              <a:ext uri="{FF2B5EF4-FFF2-40B4-BE49-F238E27FC236}">
                <a16:creationId xmlns:a16="http://schemas.microsoft.com/office/drawing/2014/main" id="{0A3E063F-754A-40BF-ABD7-61C4064F56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434" y="513183"/>
            <a:ext cx="10810965" cy="684213"/>
          </a:xfrm>
        </p:spPr>
        <p:txBody>
          <a:bodyPr/>
          <a:lstStyle/>
          <a:p>
            <a:r>
              <a:rPr lang="de-DE" b="0" dirty="0">
                <a:solidFill>
                  <a:schemeClr val="tx1">
                    <a:lumMod val="75000"/>
                    <a:lumOff val="25000"/>
                  </a:schemeClr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Verkehrsnachfrage – Quelle-Ziel-Relationen - </a:t>
            </a:r>
            <a:r>
              <a:rPr lang="de-DE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HvF</a:t>
            </a:r>
            <a:endParaRPr lang="de-DE" b="0" dirty="0">
              <a:solidFill>
                <a:schemeClr val="bg1">
                  <a:lumMod val="75000"/>
                </a:schemeClr>
              </a:solidFill>
              <a:latin typeface="Avenir Next LT Pro" panose="020B0504020202020204" pitchFamily="34" charset="0"/>
            </a:endParaRPr>
          </a:p>
        </p:txBody>
      </p:sp>
      <p:sp>
        <p:nvSpPr>
          <p:cNvPr id="18" name="Inhaltsplatzhalter 2">
            <a:extLst>
              <a:ext uri="{FF2B5EF4-FFF2-40B4-BE49-F238E27FC236}">
                <a16:creationId xmlns:a16="http://schemas.microsoft.com/office/drawing/2014/main" id="{7CBEF64E-390C-432A-AA54-E9124AA6CE75}"/>
              </a:ext>
            </a:extLst>
          </p:cNvPr>
          <p:cNvSpPr txBox="1">
            <a:spLocks/>
          </p:cNvSpPr>
          <p:nvPr/>
        </p:nvSpPr>
        <p:spPr>
          <a:xfrm>
            <a:off x="281997" y="2529821"/>
            <a:ext cx="1908753" cy="3509022"/>
          </a:xfrm>
          <a:prstGeom prst="rect">
            <a:avLst/>
          </a:prstGeom>
          <a:solidFill>
            <a:schemeClr val="bg1">
              <a:alpha val="65000"/>
            </a:schemeClr>
          </a:solidFill>
          <a:ln>
            <a:noFill/>
          </a:ln>
        </p:spPr>
        <p:txBody>
          <a:bodyPr vert="horz" lIns="0" tIns="0" rIns="0" bIns="0" rtlCol="0">
            <a:noAutofit/>
          </a:bodyPr>
          <a:lstStyle>
            <a:lvl1pPr marL="0" indent="0" algn="l" defTabSz="914269" rtl="0" eaLnBrk="1" latinLnBrk="0" hangingPunct="1"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None/>
              <a:defRPr sz="16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269" rtl="0" eaLnBrk="1" latinLnBrk="0" hangingPunct="1">
              <a:spcBef>
                <a:spcPts val="0"/>
              </a:spcBef>
              <a:spcAft>
                <a:spcPts val="600"/>
              </a:spcAft>
              <a:buFont typeface="Open Sans" panose="020B0606030504020204" pitchFamily="34" charset="0"/>
              <a:buNone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269" rtl="0" eaLnBrk="1" latinLnBrk="0" hangingPunct="1">
              <a:spcBef>
                <a:spcPts val="12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252000" indent="-144000" algn="l" defTabSz="914269" rtl="0" eaLnBrk="1" latinLnBrk="0" hangingPunct="1">
              <a:spcBef>
                <a:spcPts val="0"/>
              </a:spcBef>
              <a:buFont typeface="Open Sans" panose="020B0606030504020204" pitchFamily="34" charset="0"/>
              <a:buChar char="–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269" rtl="0" eaLnBrk="1" latinLnBrk="0" hangingPunct="1">
              <a:spcBef>
                <a:spcPts val="600"/>
              </a:spcBef>
              <a:spcAft>
                <a:spcPts val="0"/>
              </a:spcAft>
              <a:buFont typeface="Symbol" panose="05050102010706020507" pitchFamily="18" charset="2"/>
              <a:buNone/>
              <a:defRPr sz="1400" b="1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0" marR="0" indent="0" algn="l" defTabSz="914269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252000" marR="0" indent="-252000" algn="l" defTabSz="9142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—"/>
              <a:tabLst/>
              <a:defRPr lang="de-DE" sz="1400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252000" marR="0" indent="-144000" algn="l" defTabSz="9142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Open Sans" panose="020B0606030504020204" pitchFamily="34" charset="0"/>
              <a:buChar char="–"/>
              <a:tabLst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396000" marR="0" indent="-144000" algn="l" defTabSz="9142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de-DE" b="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Für das Hexagon, in dem sich die Schule befindet, gibt es 126 Quell-Beziehungen. Die Distanz ist im Durchschnitt 4,85 km lang, maximal jedoch 18 km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endParaRPr lang="de-DE" dirty="0">
              <a:solidFill>
                <a:schemeClr val="tx1"/>
              </a:solidFill>
              <a:latin typeface="Avenir Next LT Pro" panose="020B0504020202020204" pitchFamily="34" charset="0"/>
            </a:endParaRPr>
          </a:p>
        </p:txBody>
      </p:sp>
      <p:pic>
        <p:nvPicPr>
          <p:cNvPr id="3" name="Grafik 2" descr="Ein Bild, das Text, Karte enthält.&#10;&#10;Automatisch generierte Beschreibung">
            <a:extLst>
              <a:ext uri="{FF2B5EF4-FFF2-40B4-BE49-F238E27FC236}">
                <a16:creationId xmlns:a16="http://schemas.microsoft.com/office/drawing/2014/main" id="{23FBA3AC-FF11-0D90-8D19-9587485F81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95518"/>
            <a:ext cx="12192000" cy="5315712"/>
          </a:xfrm>
          <a:prstGeom prst="rect">
            <a:avLst/>
          </a:prstGeom>
        </p:spPr>
      </p:pic>
      <p:sp>
        <p:nvSpPr>
          <p:cNvPr id="16" name="Inhaltsplatzhalter 2">
            <a:extLst>
              <a:ext uri="{FF2B5EF4-FFF2-40B4-BE49-F238E27FC236}">
                <a16:creationId xmlns:a16="http://schemas.microsoft.com/office/drawing/2014/main" id="{FAA8C863-76EF-451B-83F8-6B7DE39F176E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803207" y="1699431"/>
            <a:ext cx="3387888" cy="1328995"/>
          </a:xfrm>
          <a:solidFill>
            <a:schemeClr val="bg1">
              <a:alpha val="65000"/>
            </a:schemeClr>
          </a:solidFill>
        </p:spPr>
        <p:txBody>
          <a:bodyPr/>
          <a:lstStyle/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chemeClr val="tx1"/>
                </a:solidFill>
                <a:latin typeface="Avenir Next LT Pro" panose="020B0504020202020204" pitchFamily="34" charset="0"/>
              </a:rPr>
              <a:t>Wichtigste Relationen konzentrieren sich auf die Innenstadt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chemeClr val="tx1"/>
                </a:solidFill>
                <a:latin typeface="Avenir Next LT Pro" panose="020B0504020202020204" pitchFamily="34" charset="0"/>
              </a:rPr>
              <a:t>Viele (wenig befahrene) Relationen auch in entferntere Vororte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chemeClr val="tx1"/>
                </a:solidFill>
                <a:latin typeface="Avenir Next LT Pro" panose="020B0504020202020204" pitchFamily="34" charset="0"/>
              </a:rPr>
              <a:t>Himmelsrichtungen ungefähr gleichverteilt abgebildet</a:t>
            </a:r>
          </a:p>
        </p:txBody>
      </p:sp>
      <p:pic>
        <p:nvPicPr>
          <p:cNvPr id="17" name="Grafik 16" descr="Ein Bild, das Grafiken, Screenshot, Kreis, Logo enthält.&#10;&#10;Automatisch generierte Beschreibung">
            <a:extLst>
              <a:ext uri="{FF2B5EF4-FFF2-40B4-BE49-F238E27FC236}">
                <a16:creationId xmlns:a16="http://schemas.microsoft.com/office/drawing/2014/main" id="{3560C46C-08EA-4E40-AF96-8FC5DE19F07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6515" y="6406697"/>
            <a:ext cx="1008234" cy="461683"/>
          </a:xfrm>
          <a:prstGeom prst="rect">
            <a:avLst/>
          </a:prstGeom>
        </p:spPr>
      </p:pic>
      <p:pic>
        <p:nvPicPr>
          <p:cNvPr id="19" name="Grafik 18" descr="Ein Bild, das Schrift, Grafiken, Logo, Grafikdesign enthält.&#10;&#10;Automatisch generierte Beschreibung">
            <a:extLst>
              <a:ext uri="{FF2B5EF4-FFF2-40B4-BE49-F238E27FC236}">
                <a16:creationId xmlns:a16="http://schemas.microsoft.com/office/drawing/2014/main" id="{A75AAFBB-AB64-41E6-BF73-C71CAA3290C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0058" y="6506888"/>
            <a:ext cx="643612" cy="260070"/>
          </a:xfrm>
          <a:prstGeom prst="rect">
            <a:avLst/>
          </a:prstGeom>
        </p:spPr>
      </p:pic>
      <p:pic>
        <p:nvPicPr>
          <p:cNvPr id="20" name="Grafik 19" descr="Ein Bild, das Text, Screenshot, Schrift, Visitenkarte enthält.&#10;&#10;Automatisch generierte Beschreibung">
            <a:extLst>
              <a:ext uri="{FF2B5EF4-FFF2-40B4-BE49-F238E27FC236}">
                <a16:creationId xmlns:a16="http://schemas.microsoft.com/office/drawing/2014/main" id="{BFF0DD1E-DA9D-4E28-9FC0-9087FAA730E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8974" y="6479229"/>
            <a:ext cx="309080" cy="315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228916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A361F5-4F6C-6F65-46EB-24644C6F0B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hteck 20">
            <a:extLst>
              <a:ext uri="{FF2B5EF4-FFF2-40B4-BE49-F238E27FC236}">
                <a16:creationId xmlns:a16="http://schemas.microsoft.com/office/drawing/2014/main" id="{B916189C-BAA0-567A-61D5-5970EB6E8803}"/>
              </a:ext>
            </a:extLst>
          </p:cNvPr>
          <p:cNvSpPr/>
          <p:nvPr/>
        </p:nvSpPr>
        <p:spPr>
          <a:xfrm>
            <a:off x="227557" y="1107934"/>
            <a:ext cx="1963193" cy="54096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F0C6F8E8-ECC0-AF26-F1D7-8FB25569E266}"/>
              </a:ext>
            </a:extLst>
          </p:cNvPr>
          <p:cNvSpPr/>
          <p:nvPr/>
        </p:nvSpPr>
        <p:spPr>
          <a:xfrm>
            <a:off x="0" y="6415936"/>
            <a:ext cx="12192000" cy="442064"/>
          </a:xfrm>
          <a:prstGeom prst="rect">
            <a:avLst/>
          </a:prstGeom>
          <a:solidFill>
            <a:srgbClr val="1976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D9714879-A45B-98C6-2C4E-430B962DCD34}"/>
              </a:ext>
            </a:extLst>
          </p:cNvPr>
          <p:cNvGrpSpPr>
            <a:grpSpLocks noChangeAspect="1"/>
          </p:cNvGrpSpPr>
          <p:nvPr/>
        </p:nvGrpSpPr>
        <p:grpSpPr>
          <a:xfrm>
            <a:off x="101230" y="6514549"/>
            <a:ext cx="1737095" cy="229166"/>
            <a:chOff x="766354" y="1592366"/>
            <a:chExt cx="4432663" cy="584778"/>
          </a:xfrm>
        </p:grpSpPr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D04751C3-8402-93F3-4339-D292DECB018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02" t="15068" r="13532" b="58184"/>
            <a:stretch/>
          </p:blipFill>
          <p:spPr>
            <a:xfrm>
              <a:off x="766354" y="1592368"/>
              <a:ext cx="2516777" cy="584776"/>
            </a:xfrm>
            <a:prstGeom prst="rect">
              <a:avLst/>
            </a:prstGeom>
          </p:spPr>
        </p:pic>
        <p:pic>
          <p:nvPicPr>
            <p:cNvPr id="14" name="Grafik 13">
              <a:extLst>
                <a:ext uri="{FF2B5EF4-FFF2-40B4-BE49-F238E27FC236}">
                  <a16:creationId xmlns:a16="http://schemas.microsoft.com/office/drawing/2014/main" id="{779F802E-C1EC-95C5-DE68-339507F4741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463" t="49319" r="24641" b="23933"/>
            <a:stretch/>
          </p:blipFill>
          <p:spPr>
            <a:xfrm>
              <a:off x="3283131" y="1592366"/>
              <a:ext cx="1915886" cy="584777"/>
            </a:xfrm>
            <a:prstGeom prst="rect">
              <a:avLst/>
            </a:prstGeom>
          </p:spPr>
        </p:pic>
      </p:grpSp>
      <p:sp>
        <p:nvSpPr>
          <p:cNvPr id="26" name="Titel 1">
            <a:extLst>
              <a:ext uri="{FF2B5EF4-FFF2-40B4-BE49-F238E27FC236}">
                <a16:creationId xmlns:a16="http://schemas.microsoft.com/office/drawing/2014/main" id="{6AD6A0F8-9ED6-78FE-B626-0DD1702C0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434" y="513183"/>
            <a:ext cx="10810965" cy="684213"/>
          </a:xfrm>
        </p:spPr>
        <p:txBody>
          <a:bodyPr/>
          <a:lstStyle/>
          <a:p>
            <a:r>
              <a:rPr lang="de-DE" b="0" dirty="0">
                <a:solidFill>
                  <a:schemeClr val="tx1">
                    <a:lumMod val="75000"/>
                    <a:lumOff val="25000"/>
                  </a:schemeClr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Verkehrsnachfrage – Quelle-Ziel-Relationen – </a:t>
            </a:r>
            <a:r>
              <a:rPr lang="de-DE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HvF</a:t>
            </a:r>
            <a:r>
              <a:rPr lang="de-DE" b="0" dirty="0">
                <a:solidFill>
                  <a:schemeClr val="tx1">
                    <a:lumMod val="75000"/>
                    <a:lumOff val="25000"/>
                  </a:schemeClr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 (nur Schüler*innen)</a:t>
            </a:r>
            <a:endParaRPr lang="de-DE" b="0" dirty="0">
              <a:solidFill>
                <a:schemeClr val="bg1">
                  <a:lumMod val="75000"/>
                </a:schemeClr>
              </a:solidFill>
              <a:latin typeface="Avenir Next LT Pro" panose="020B0504020202020204" pitchFamily="34" charset="0"/>
            </a:endParaRPr>
          </a:p>
        </p:txBody>
      </p:sp>
      <p:sp>
        <p:nvSpPr>
          <p:cNvPr id="18" name="Inhaltsplatzhalter 2">
            <a:extLst>
              <a:ext uri="{FF2B5EF4-FFF2-40B4-BE49-F238E27FC236}">
                <a16:creationId xmlns:a16="http://schemas.microsoft.com/office/drawing/2014/main" id="{594CD542-D8E5-5D5F-C1DD-F02458151CEE}"/>
              </a:ext>
            </a:extLst>
          </p:cNvPr>
          <p:cNvSpPr txBox="1">
            <a:spLocks/>
          </p:cNvSpPr>
          <p:nvPr/>
        </p:nvSpPr>
        <p:spPr>
          <a:xfrm>
            <a:off x="281997" y="2529821"/>
            <a:ext cx="1908753" cy="3509022"/>
          </a:xfrm>
          <a:prstGeom prst="rect">
            <a:avLst/>
          </a:prstGeom>
          <a:solidFill>
            <a:schemeClr val="bg1">
              <a:alpha val="65000"/>
            </a:schemeClr>
          </a:solidFill>
          <a:ln>
            <a:noFill/>
          </a:ln>
        </p:spPr>
        <p:txBody>
          <a:bodyPr vert="horz" lIns="0" tIns="0" rIns="0" bIns="0" rtlCol="0">
            <a:noAutofit/>
          </a:bodyPr>
          <a:lstStyle>
            <a:lvl1pPr marL="0" indent="0" algn="l" defTabSz="914269" rtl="0" eaLnBrk="1" latinLnBrk="0" hangingPunct="1"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None/>
              <a:defRPr sz="16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269" rtl="0" eaLnBrk="1" latinLnBrk="0" hangingPunct="1">
              <a:spcBef>
                <a:spcPts val="0"/>
              </a:spcBef>
              <a:spcAft>
                <a:spcPts val="600"/>
              </a:spcAft>
              <a:buFont typeface="Open Sans" panose="020B0606030504020204" pitchFamily="34" charset="0"/>
              <a:buNone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269" rtl="0" eaLnBrk="1" latinLnBrk="0" hangingPunct="1">
              <a:spcBef>
                <a:spcPts val="12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252000" indent="-144000" algn="l" defTabSz="914269" rtl="0" eaLnBrk="1" latinLnBrk="0" hangingPunct="1">
              <a:spcBef>
                <a:spcPts val="0"/>
              </a:spcBef>
              <a:buFont typeface="Open Sans" panose="020B0606030504020204" pitchFamily="34" charset="0"/>
              <a:buChar char="–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269" rtl="0" eaLnBrk="1" latinLnBrk="0" hangingPunct="1">
              <a:spcBef>
                <a:spcPts val="600"/>
              </a:spcBef>
              <a:spcAft>
                <a:spcPts val="0"/>
              </a:spcAft>
              <a:buFont typeface="Symbol" panose="05050102010706020507" pitchFamily="18" charset="2"/>
              <a:buNone/>
              <a:defRPr sz="1400" b="1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0" marR="0" indent="0" algn="l" defTabSz="914269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252000" marR="0" indent="-252000" algn="l" defTabSz="9142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—"/>
              <a:tabLst/>
              <a:defRPr lang="de-DE" sz="1400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252000" marR="0" indent="-144000" algn="l" defTabSz="9142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Open Sans" panose="020B0606030504020204" pitchFamily="34" charset="0"/>
              <a:buChar char="–"/>
              <a:tabLst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396000" marR="0" indent="-144000" algn="l" defTabSz="9142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de-DE" b="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Für das Hexagon, in dem sich die Schule befindet, gibt es 126 Quell-Beziehungen. Die Distanz ist im Durchschnitt 4,85 km lang, maximal jedoch 18 km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endParaRPr lang="de-DE" dirty="0">
              <a:solidFill>
                <a:schemeClr val="tx1"/>
              </a:solidFill>
              <a:latin typeface="Avenir Next LT Pro" panose="020B0504020202020204" pitchFamily="34" charset="0"/>
            </a:endParaRPr>
          </a:p>
        </p:txBody>
      </p:sp>
      <p:pic>
        <p:nvPicPr>
          <p:cNvPr id="4" name="Grafik 3" descr="Ein Bild, das Karte, Text, Atlas enthält.&#10;&#10;Automatisch generierte Beschreibung">
            <a:extLst>
              <a:ext uri="{FF2B5EF4-FFF2-40B4-BE49-F238E27FC236}">
                <a16:creationId xmlns:a16="http://schemas.microsoft.com/office/drawing/2014/main" id="{8F40EA7F-18FC-BBFE-1FC0-9AA89B1C19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07934"/>
            <a:ext cx="12192000" cy="5315712"/>
          </a:xfrm>
          <a:prstGeom prst="rect">
            <a:avLst/>
          </a:prstGeom>
        </p:spPr>
      </p:pic>
      <p:sp>
        <p:nvSpPr>
          <p:cNvPr id="16" name="Inhaltsplatzhalter 2">
            <a:extLst>
              <a:ext uri="{FF2B5EF4-FFF2-40B4-BE49-F238E27FC236}">
                <a16:creationId xmlns:a16="http://schemas.microsoft.com/office/drawing/2014/main" id="{AD9B8C40-791F-47EA-B294-50188041D116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803207" y="1699432"/>
            <a:ext cx="3387888" cy="993434"/>
          </a:xfrm>
          <a:solidFill>
            <a:schemeClr val="bg1">
              <a:alpha val="65000"/>
            </a:schemeClr>
          </a:solidFill>
        </p:spPr>
        <p:txBody>
          <a:bodyPr/>
          <a:lstStyle/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chemeClr val="tx1"/>
                </a:solidFill>
                <a:latin typeface="Avenir Next LT Pro" panose="020B0504020202020204" pitchFamily="34" charset="0"/>
              </a:rPr>
              <a:t>Durch geringere Stichprobe deutlich weniger und kürzere Relationen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chemeClr val="tx1"/>
                </a:solidFill>
                <a:latin typeface="Avenir Next LT Pro" panose="020B0504020202020204" pitchFamily="34" charset="0"/>
              </a:rPr>
              <a:t>Nord/Nord-West-Überhang der Relationen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chemeClr val="tx1"/>
                </a:solidFill>
                <a:latin typeface="Avenir Next LT Pro" panose="020B0504020202020204" pitchFamily="34" charset="0"/>
              </a:rPr>
              <a:t>Süden relativ wenig befahren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endParaRPr lang="de-DE" sz="1200" dirty="0">
              <a:solidFill>
                <a:schemeClr val="tx1"/>
              </a:solidFill>
              <a:latin typeface="Avenir Next LT Pro" panose="020B0504020202020204" pitchFamily="34" charset="0"/>
            </a:endParaRPr>
          </a:p>
        </p:txBody>
      </p:sp>
      <p:pic>
        <p:nvPicPr>
          <p:cNvPr id="17" name="Grafik 16" descr="Ein Bild, das Grafiken, Screenshot, Kreis, Logo enthält.&#10;&#10;Automatisch generierte Beschreibung">
            <a:extLst>
              <a:ext uri="{FF2B5EF4-FFF2-40B4-BE49-F238E27FC236}">
                <a16:creationId xmlns:a16="http://schemas.microsoft.com/office/drawing/2014/main" id="{C9B69550-2B90-4AF7-9943-CE66848D5A4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6515" y="6406697"/>
            <a:ext cx="1008234" cy="461683"/>
          </a:xfrm>
          <a:prstGeom prst="rect">
            <a:avLst/>
          </a:prstGeom>
        </p:spPr>
      </p:pic>
      <p:pic>
        <p:nvPicPr>
          <p:cNvPr id="19" name="Grafik 18" descr="Ein Bild, das Schrift, Grafiken, Logo, Grafikdesign enthält.&#10;&#10;Automatisch generierte Beschreibung">
            <a:extLst>
              <a:ext uri="{FF2B5EF4-FFF2-40B4-BE49-F238E27FC236}">
                <a16:creationId xmlns:a16="http://schemas.microsoft.com/office/drawing/2014/main" id="{D7E22404-87AC-4293-867C-A202B2D73AC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0058" y="6506888"/>
            <a:ext cx="643612" cy="260070"/>
          </a:xfrm>
          <a:prstGeom prst="rect">
            <a:avLst/>
          </a:prstGeom>
        </p:spPr>
      </p:pic>
      <p:pic>
        <p:nvPicPr>
          <p:cNvPr id="20" name="Grafik 19" descr="Ein Bild, das Text, Screenshot, Schrift, Visitenkarte enthält.&#10;&#10;Automatisch generierte Beschreibung">
            <a:extLst>
              <a:ext uri="{FF2B5EF4-FFF2-40B4-BE49-F238E27FC236}">
                <a16:creationId xmlns:a16="http://schemas.microsoft.com/office/drawing/2014/main" id="{A0447D20-CAF3-4751-863E-28178F54520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8974" y="6479229"/>
            <a:ext cx="309080" cy="315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519322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hteck 20">
            <a:extLst>
              <a:ext uri="{FF2B5EF4-FFF2-40B4-BE49-F238E27FC236}">
                <a16:creationId xmlns:a16="http://schemas.microsoft.com/office/drawing/2014/main" id="{24BC8324-ADFD-4273-A195-A6797A574262}"/>
              </a:ext>
            </a:extLst>
          </p:cNvPr>
          <p:cNvSpPr/>
          <p:nvPr/>
        </p:nvSpPr>
        <p:spPr>
          <a:xfrm>
            <a:off x="227557" y="1107934"/>
            <a:ext cx="1963193" cy="54096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187294AC-C377-410C-91D3-CADB987DF1DC}"/>
              </a:ext>
            </a:extLst>
          </p:cNvPr>
          <p:cNvSpPr/>
          <p:nvPr/>
        </p:nvSpPr>
        <p:spPr>
          <a:xfrm>
            <a:off x="0" y="6415936"/>
            <a:ext cx="12192000" cy="442064"/>
          </a:xfrm>
          <a:prstGeom prst="rect">
            <a:avLst/>
          </a:prstGeom>
          <a:solidFill>
            <a:srgbClr val="1976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B2A2DBDC-6EC3-47AC-85A6-CC106AF42F16}"/>
              </a:ext>
            </a:extLst>
          </p:cNvPr>
          <p:cNvGrpSpPr>
            <a:grpSpLocks noChangeAspect="1"/>
          </p:cNvGrpSpPr>
          <p:nvPr/>
        </p:nvGrpSpPr>
        <p:grpSpPr>
          <a:xfrm>
            <a:off x="101230" y="6514549"/>
            <a:ext cx="1737095" cy="229166"/>
            <a:chOff x="766354" y="1592366"/>
            <a:chExt cx="4432663" cy="584778"/>
          </a:xfrm>
        </p:grpSpPr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9BF63794-BE40-42FD-92DC-7F1E8CA802F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02" t="15068" r="13532" b="58184"/>
            <a:stretch/>
          </p:blipFill>
          <p:spPr>
            <a:xfrm>
              <a:off x="766354" y="1592368"/>
              <a:ext cx="2516777" cy="584776"/>
            </a:xfrm>
            <a:prstGeom prst="rect">
              <a:avLst/>
            </a:prstGeom>
          </p:spPr>
        </p:pic>
        <p:pic>
          <p:nvPicPr>
            <p:cNvPr id="14" name="Grafik 13">
              <a:extLst>
                <a:ext uri="{FF2B5EF4-FFF2-40B4-BE49-F238E27FC236}">
                  <a16:creationId xmlns:a16="http://schemas.microsoft.com/office/drawing/2014/main" id="{11E4E5CB-CA31-4E48-9562-4633E73AEBE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463" t="49319" r="24641" b="23933"/>
            <a:stretch/>
          </p:blipFill>
          <p:spPr>
            <a:xfrm>
              <a:off x="3283131" y="1592366"/>
              <a:ext cx="1915886" cy="584777"/>
            </a:xfrm>
            <a:prstGeom prst="rect">
              <a:avLst/>
            </a:prstGeom>
          </p:spPr>
        </p:pic>
      </p:grpSp>
      <p:sp>
        <p:nvSpPr>
          <p:cNvPr id="26" name="Titel 1">
            <a:extLst>
              <a:ext uri="{FF2B5EF4-FFF2-40B4-BE49-F238E27FC236}">
                <a16:creationId xmlns:a16="http://schemas.microsoft.com/office/drawing/2014/main" id="{0A3E063F-754A-40BF-ABD7-61C4064F56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434" y="513183"/>
            <a:ext cx="10810965" cy="684213"/>
          </a:xfrm>
        </p:spPr>
        <p:txBody>
          <a:bodyPr/>
          <a:lstStyle/>
          <a:p>
            <a:r>
              <a:rPr lang="de-DE" b="0" dirty="0">
                <a:solidFill>
                  <a:schemeClr val="tx1">
                    <a:lumMod val="75000"/>
                    <a:lumOff val="25000"/>
                  </a:schemeClr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Verkehrsnachfrage – Quelle-Ziel-Relationen – RS</a:t>
            </a:r>
            <a:endParaRPr lang="de-DE" b="0" dirty="0">
              <a:solidFill>
                <a:schemeClr val="bg1">
                  <a:lumMod val="75000"/>
                </a:schemeClr>
              </a:solidFill>
              <a:latin typeface="Avenir Next LT Pro" panose="020B0504020202020204" pitchFamily="34" charset="0"/>
            </a:endParaRPr>
          </a:p>
        </p:txBody>
      </p:sp>
      <p:sp>
        <p:nvSpPr>
          <p:cNvPr id="18" name="Inhaltsplatzhalter 2">
            <a:extLst>
              <a:ext uri="{FF2B5EF4-FFF2-40B4-BE49-F238E27FC236}">
                <a16:creationId xmlns:a16="http://schemas.microsoft.com/office/drawing/2014/main" id="{7CBEF64E-390C-432A-AA54-E9124AA6CE75}"/>
              </a:ext>
            </a:extLst>
          </p:cNvPr>
          <p:cNvSpPr txBox="1">
            <a:spLocks/>
          </p:cNvSpPr>
          <p:nvPr/>
        </p:nvSpPr>
        <p:spPr>
          <a:xfrm>
            <a:off x="281997" y="2529821"/>
            <a:ext cx="1908753" cy="3509022"/>
          </a:xfrm>
          <a:prstGeom prst="rect">
            <a:avLst/>
          </a:prstGeom>
          <a:solidFill>
            <a:schemeClr val="bg1">
              <a:alpha val="65000"/>
            </a:schemeClr>
          </a:solidFill>
          <a:ln>
            <a:noFill/>
          </a:ln>
        </p:spPr>
        <p:txBody>
          <a:bodyPr vert="horz" lIns="0" tIns="0" rIns="0" bIns="0" rtlCol="0">
            <a:noAutofit/>
          </a:bodyPr>
          <a:lstStyle>
            <a:lvl1pPr marL="0" indent="0" algn="l" defTabSz="914269" rtl="0" eaLnBrk="1" latinLnBrk="0" hangingPunct="1"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None/>
              <a:defRPr sz="16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269" rtl="0" eaLnBrk="1" latinLnBrk="0" hangingPunct="1">
              <a:spcBef>
                <a:spcPts val="0"/>
              </a:spcBef>
              <a:spcAft>
                <a:spcPts val="600"/>
              </a:spcAft>
              <a:buFont typeface="Open Sans" panose="020B0606030504020204" pitchFamily="34" charset="0"/>
              <a:buNone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269" rtl="0" eaLnBrk="1" latinLnBrk="0" hangingPunct="1">
              <a:spcBef>
                <a:spcPts val="12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252000" indent="-144000" algn="l" defTabSz="914269" rtl="0" eaLnBrk="1" latinLnBrk="0" hangingPunct="1">
              <a:spcBef>
                <a:spcPts val="0"/>
              </a:spcBef>
              <a:buFont typeface="Open Sans" panose="020B0606030504020204" pitchFamily="34" charset="0"/>
              <a:buChar char="–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269" rtl="0" eaLnBrk="1" latinLnBrk="0" hangingPunct="1">
              <a:spcBef>
                <a:spcPts val="600"/>
              </a:spcBef>
              <a:spcAft>
                <a:spcPts val="0"/>
              </a:spcAft>
              <a:buFont typeface="Symbol" panose="05050102010706020507" pitchFamily="18" charset="2"/>
              <a:buNone/>
              <a:defRPr sz="1400" b="1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0" marR="0" indent="0" algn="l" defTabSz="914269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252000" marR="0" indent="-252000" algn="l" defTabSz="9142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—"/>
              <a:tabLst/>
              <a:defRPr lang="de-DE" sz="1400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252000" marR="0" indent="-144000" algn="l" defTabSz="9142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Open Sans" panose="020B0606030504020204" pitchFamily="34" charset="0"/>
              <a:buChar char="–"/>
              <a:tabLst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396000" marR="0" indent="-144000" algn="l" defTabSz="9142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de-DE" b="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Die wichtigste Quell-Ziel-Beziehung hat 83 Fahrten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endParaRPr lang="de-DE" dirty="0">
              <a:solidFill>
                <a:schemeClr val="tx1"/>
              </a:solidFill>
              <a:latin typeface="Avenir Next LT Pro" panose="020B0504020202020204" pitchFamily="34" charset="0"/>
            </a:endParaRPr>
          </a:p>
        </p:txBody>
      </p:sp>
      <p:pic>
        <p:nvPicPr>
          <p:cNvPr id="4" name="Grafik 3" descr="Ein Bild, das Text, Karte, Atlas enthält.&#10;&#10;Automatisch generierte Beschreibung">
            <a:extLst>
              <a:ext uri="{FF2B5EF4-FFF2-40B4-BE49-F238E27FC236}">
                <a16:creationId xmlns:a16="http://schemas.microsoft.com/office/drawing/2014/main" id="{1FFA3F11-AE1B-B834-3353-BDF434E85E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0" y="1107934"/>
            <a:ext cx="12192000" cy="5315712"/>
          </a:xfrm>
          <a:prstGeom prst="rect">
            <a:avLst/>
          </a:prstGeom>
        </p:spPr>
      </p:pic>
      <p:sp>
        <p:nvSpPr>
          <p:cNvPr id="16" name="Inhaltsplatzhalter 2">
            <a:extLst>
              <a:ext uri="{FF2B5EF4-FFF2-40B4-BE49-F238E27FC236}">
                <a16:creationId xmlns:a16="http://schemas.microsoft.com/office/drawing/2014/main" id="{C919B627-2CC8-42F2-A0E1-4941AAA9D17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803207" y="1699431"/>
            <a:ext cx="3387888" cy="943101"/>
          </a:xfrm>
          <a:solidFill>
            <a:schemeClr val="bg1">
              <a:alpha val="65000"/>
            </a:schemeClr>
          </a:solidFill>
        </p:spPr>
        <p:txBody>
          <a:bodyPr/>
          <a:lstStyle/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chemeClr val="tx1"/>
                </a:solidFill>
                <a:latin typeface="Avenir Next LT Pro" panose="020B0504020202020204" pitchFamily="34" charset="0"/>
              </a:rPr>
              <a:t>Leichter Nord-/Süd-Überhang – weniger Relationen in Ost-West-Richtung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chemeClr val="tx1"/>
                </a:solidFill>
                <a:latin typeface="Avenir Next LT Pro" panose="020B0504020202020204" pitchFamily="34" charset="0"/>
              </a:rPr>
              <a:t>Meistbefahrene Relationen sind nicht in die Innenstadt gerichtet</a:t>
            </a:r>
          </a:p>
        </p:txBody>
      </p:sp>
      <p:pic>
        <p:nvPicPr>
          <p:cNvPr id="17" name="Grafik 16" descr="Ein Bild, das Grafiken, Screenshot, Kreis, Logo enthält.&#10;&#10;Automatisch generierte Beschreibung">
            <a:extLst>
              <a:ext uri="{FF2B5EF4-FFF2-40B4-BE49-F238E27FC236}">
                <a16:creationId xmlns:a16="http://schemas.microsoft.com/office/drawing/2014/main" id="{481237B3-422A-4240-8CA5-3EFA3766F25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6515" y="6406697"/>
            <a:ext cx="1008234" cy="461683"/>
          </a:xfrm>
          <a:prstGeom prst="rect">
            <a:avLst/>
          </a:prstGeom>
        </p:spPr>
      </p:pic>
      <p:pic>
        <p:nvPicPr>
          <p:cNvPr id="19" name="Grafik 18" descr="Ein Bild, das Schrift, Grafiken, Logo, Grafikdesign enthält.&#10;&#10;Automatisch generierte Beschreibung">
            <a:extLst>
              <a:ext uri="{FF2B5EF4-FFF2-40B4-BE49-F238E27FC236}">
                <a16:creationId xmlns:a16="http://schemas.microsoft.com/office/drawing/2014/main" id="{85879CB6-C3A2-41D4-9327-530FC37AEAD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0058" y="6506888"/>
            <a:ext cx="643612" cy="260070"/>
          </a:xfrm>
          <a:prstGeom prst="rect">
            <a:avLst/>
          </a:prstGeom>
        </p:spPr>
      </p:pic>
      <p:pic>
        <p:nvPicPr>
          <p:cNvPr id="20" name="Grafik 19" descr="Ein Bild, das Text, Screenshot, Schrift, Visitenkarte enthält.&#10;&#10;Automatisch generierte Beschreibung">
            <a:extLst>
              <a:ext uri="{FF2B5EF4-FFF2-40B4-BE49-F238E27FC236}">
                <a16:creationId xmlns:a16="http://schemas.microsoft.com/office/drawing/2014/main" id="{4BF822FF-A666-426C-A2B7-EBEC5E94F48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8974" y="6479229"/>
            <a:ext cx="309080" cy="315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03150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3C986E-43DB-14C8-A054-A09AA2571D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hteck 20">
            <a:extLst>
              <a:ext uri="{FF2B5EF4-FFF2-40B4-BE49-F238E27FC236}">
                <a16:creationId xmlns:a16="http://schemas.microsoft.com/office/drawing/2014/main" id="{F08F37F1-F31A-A7E3-4761-C5097FAB9689}"/>
              </a:ext>
            </a:extLst>
          </p:cNvPr>
          <p:cNvSpPr/>
          <p:nvPr/>
        </p:nvSpPr>
        <p:spPr>
          <a:xfrm>
            <a:off x="227557" y="1107934"/>
            <a:ext cx="1963193" cy="54096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FA646A39-0B53-4089-2CCA-0A485A36C88F}"/>
              </a:ext>
            </a:extLst>
          </p:cNvPr>
          <p:cNvSpPr/>
          <p:nvPr/>
        </p:nvSpPr>
        <p:spPr>
          <a:xfrm>
            <a:off x="0" y="6415936"/>
            <a:ext cx="12192000" cy="442064"/>
          </a:xfrm>
          <a:prstGeom prst="rect">
            <a:avLst/>
          </a:prstGeom>
          <a:solidFill>
            <a:srgbClr val="1976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556BD90D-228D-73E3-F1DA-5F995A0F0315}"/>
              </a:ext>
            </a:extLst>
          </p:cNvPr>
          <p:cNvGrpSpPr>
            <a:grpSpLocks noChangeAspect="1"/>
          </p:cNvGrpSpPr>
          <p:nvPr/>
        </p:nvGrpSpPr>
        <p:grpSpPr>
          <a:xfrm>
            <a:off x="101230" y="6514549"/>
            <a:ext cx="1737095" cy="229166"/>
            <a:chOff x="766354" y="1592366"/>
            <a:chExt cx="4432663" cy="584778"/>
          </a:xfrm>
        </p:grpSpPr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808870E8-C297-C51D-0F9B-8DC7EC06CA1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02" t="15068" r="13532" b="58184"/>
            <a:stretch/>
          </p:blipFill>
          <p:spPr>
            <a:xfrm>
              <a:off x="766354" y="1592368"/>
              <a:ext cx="2516777" cy="584776"/>
            </a:xfrm>
            <a:prstGeom prst="rect">
              <a:avLst/>
            </a:prstGeom>
          </p:spPr>
        </p:pic>
        <p:pic>
          <p:nvPicPr>
            <p:cNvPr id="14" name="Grafik 13">
              <a:extLst>
                <a:ext uri="{FF2B5EF4-FFF2-40B4-BE49-F238E27FC236}">
                  <a16:creationId xmlns:a16="http://schemas.microsoft.com/office/drawing/2014/main" id="{67266984-7C29-9EE0-A64E-E398F67B665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463" t="49319" r="24641" b="23933"/>
            <a:stretch/>
          </p:blipFill>
          <p:spPr>
            <a:xfrm>
              <a:off x="3283131" y="1592366"/>
              <a:ext cx="1915886" cy="584777"/>
            </a:xfrm>
            <a:prstGeom prst="rect">
              <a:avLst/>
            </a:prstGeom>
          </p:spPr>
        </p:pic>
      </p:grpSp>
      <p:sp>
        <p:nvSpPr>
          <p:cNvPr id="26" name="Titel 1">
            <a:extLst>
              <a:ext uri="{FF2B5EF4-FFF2-40B4-BE49-F238E27FC236}">
                <a16:creationId xmlns:a16="http://schemas.microsoft.com/office/drawing/2014/main" id="{C1DE67AA-66F0-9A3B-FF2C-6AEDB39D8D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434" y="513183"/>
            <a:ext cx="10810965" cy="684213"/>
          </a:xfrm>
        </p:spPr>
        <p:txBody>
          <a:bodyPr/>
          <a:lstStyle/>
          <a:p>
            <a:r>
              <a:rPr lang="de-DE" b="0" dirty="0">
                <a:solidFill>
                  <a:schemeClr val="tx1">
                    <a:lumMod val="75000"/>
                    <a:lumOff val="25000"/>
                  </a:schemeClr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Verkehrsnachfrage – Quelle-Ziel-Relationen – RS (nur Schüler*innen)</a:t>
            </a:r>
            <a:endParaRPr lang="de-DE" b="0" dirty="0">
              <a:solidFill>
                <a:schemeClr val="bg1">
                  <a:lumMod val="75000"/>
                </a:schemeClr>
              </a:solidFill>
              <a:latin typeface="Avenir Next LT Pro" panose="020B0504020202020204" pitchFamily="34" charset="0"/>
            </a:endParaRPr>
          </a:p>
        </p:txBody>
      </p:sp>
      <p:sp>
        <p:nvSpPr>
          <p:cNvPr id="18" name="Inhaltsplatzhalter 2">
            <a:extLst>
              <a:ext uri="{FF2B5EF4-FFF2-40B4-BE49-F238E27FC236}">
                <a16:creationId xmlns:a16="http://schemas.microsoft.com/office/drawing/2014/main" id="{BCE088D5-075A-61DA-9BC3-B9EA4922CE9C}"/>
              </a:ext>
            </a:extLst>
          </p:cNvPr>
          <p:cNvSpPr txBox="1">
            <a:spLocks/>
          </p:cNvSpPr>
          <p:nvPr/>
        </p:nvSpPr>
        <p:spPr>
          <a:xfrm>
            <a:off x="281997" y="2529821"/>
            <a:ext cx="1908753" cy="3509022"/>
          </a:xfrm>
          <a:prstGeom prst="rect">
            <a:avLst/>
          </a:prstGeom>
          <a:solidFill>
            <a:schemeClr val="bg1">
              <a:alpha val="65000"/>
            </a:schemeClr>
          </a:solidFill>
          <a:ln>
            <a:noFill/>
          </a:ln>
        </p:spPr>
        <p:txBody>
          <a:bodyPr vert="horz" lIns="0" tIns="0" rIns="0" bIns="0" rtlCol="0">
            <a:noAutofit/>
          </a:bodyPr>
          <a:lstStyle>
            <a:lvl1pPr marL="0" indent="0" algn="l" defTabSz="914269" rtl="0" eaLnBrk="1" latinLnBrk="0" hangingPunct="1"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None/>
              <a:defRPr sz="16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269" rtl="0" eaLnBrk="1" latinLnBrk="0" hangingPunct="1">
              <a:spcBef>
                <a:spcPts val="0"/>
              </a:spcBef>
              <a:spcAft>
                <a:spcPts val="600"/>
              </a:spcAft>
              <a:buFont typeface="Open Sans" panose="020B0606030504020204" pitchFamily="34" charset="0"/>
              <a:buNone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269" rtl="0" eaLnBrk="1" latinLnBrk="0" hangingPunct="1">
              <a:spcBef>
                <a:spcPts val="12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252000" indent="-144000" algn="l" defTabSz="914269" rtl="0" eaLnBrk="1" latinLnBrk="0" hangingPunct="1">
              <a:spcBef>
                <a:spcPts val="0"/>
              </a:spcBef>
              <a:buFont typeface="Open Sans" panose="020B0606030504020204" pitchFamily="34" charset="0"/>
              <a:buChar char="–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269" rtl="0" eaLnBrk="1" latinLnBrk="0" hangingPunct="1">
              <a:spcBef>
                <a:spcPts val="600"/>
              </a:spcBef>
              <a:spcAft>
                <a:spcPts val="0"/>
              </a:spcAft>
              <a:buFont typeface="Symbol" panose="05050102010706020507" pitchFamily="18" charset="2"/>
              <a:buNone/>
              <a:defRPr sz="1400" b="1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0" marR="0" indent="0" algn="l" defTabSz="914269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252000" marR="0" indent="-252000" algn="l" defTabSz="9142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—"/>
              <a:tabLst/>
              <a:defRPr lang="de-DE" sz="1400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252000" marR="0" indent="-144000" algn="l" defTabSz="9142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Open Sans" panose="020B0606030504020204" pitchFamily="34" charset="0"/>
              <a:buChar char="–"/>
              <a:tabLst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396000" marR="0" indent="-144000" algn="l" defTabSz="9142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de-DE" b="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Die wichtigste Quell-Ziel-Beziehung hat 83 Fahrten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endParaRPr lang="de-DE" dirty="0">
              <a:solidFill>
                <a:schemeClr val="tx1"/>
              </a:solidFill>
              <a:latin typeface="Avenir Next LT Pro" panose="020B0504020202020204" pitchFamily="34" charset="0"/>
            </a:endParaRPr>
          </a:p>
        </p:txBody>
      </p:sp>
      <p:pic>
        <p:nvPicPr>
          <p:cNvPr id="3" name="Grafik 2" descr="Ein Bild, das Text, Karte enthält.&#10;&#10;Automatisch generierte Beschreibung">
            <a:extLst>
              <a:ext uri="{FF2B5EF4-FFF2-40B4-BE49-F238E27FC236}">
                <a16:creationId xmlns:a16="http://schemas.microsoft.com/office/drawing/2014/main" id="{C2B7BB83-3D82-03C1-B32B-40D5A4CD67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95518"/>
            <a:ext cx="12192000" cy="5315712"/>
          </a:xfrm>
          <a:prstGeom prst="rect">
            <a:avLst/>
          </a:prstGeom>
        </p:spPr>
      </p:pic>
      <p:sp>
        <p:nvSpPr>
          <p:cNvPr id="16" name="Inhaltsplatzhalter 2">
            <a:extLst>
              <a:ext uri="{FF2B5EF4-FFF2-40B4-BE49-F238E27FC236}">
                <a16:creationId xmlns:a16="http://schemas.microsoft.com/office/drawing/2014/main" id="{D9509DC7-37A0-4861-967D-450FAF896086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803207" y="1699431"/>
            <a:ext cx="3387888" cy="1211549"/>
          </a:xfrm>
          <a:solidFill>
            <a:schemeClr val="bg1">
              <a:alpha val="65000"/>
            </a:schemeClr>
          </a:solidFill>
        </p:spPr>
        <p:txBody>
          <a:bodyPr/>
          <a:lstStyle/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chemeClr val="tx1"/>
                </a:solidFill>
                <a:latin typeface="Avenir Next LT Pro" panose="020B0504020202020204" pitchFamily="34" charset="0"/>
              </a:rPr>
              <a:t>Deutlich mehr Relationen als bei </a:t>
            </a:r>
            <a:r>
              <a:rPr lang="de-DE" sz="1200" dirty="0" err="1">
                <a:solidFill>
                  <a:schemeClr val="tx1"/>
                </a:solidFill>
                <a:latin typeface="Avenir Next LT Pro" panose="020B0504020202020204" pitchFamily="34" charset="0"/>
              </a:rPr>
              <a:t>HvF</a:t>
            </a:r>
            <a:endParaRPr lang="de-DE" sz="1200" dirty="0">
              <a:solidFill>
                <a:schemeClr val="tx1"/>
              </a:solidFill>
              <a:latin typeface="Avenir Next LT Pro" panose="020B0504020202020204" pitchFamily="34" charset="0"/>
            </a:endParaRP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chemeClr val="tx1"/>
                </a:solidFill>
                <a:latin typeface="Avenir Next LT Pro" panose="020B0504020202020204" pitchFamily="34" charset="0"/>
              </a:rPr>
              <a:t>Meistbefahrene Relationen haben nahegelegene Vororte zum Ziel, wenige in die Innenstadt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chemeClr val="tx1"/>
                </a:solidFill>
                <a:latin typeface="Avenir Next LT Pro" panose="020B0504020202020204" pitchFamily="34" charset="0"/>
              </a:rPr>
              <a:t>Kaum Relationen in den Süd-Osten</a:t>
            </a:r>
          </a:p>
        </p:txBody>
      </p:sp>
      <p:pic>
        <p:nvPicPr>
          <p:cNvPr id="17" name="Grafik 16" descr="Ein Bild, das Grafiken, Screenshot, Kreis, Logo enthält.&#10;&#10;Automatisch generierte Beschreibung">
            <a:extLst>
              <a:ext uri="{FF2B5EF4-FFF2-40B4-BE49-F238E27FC236}">
                <a16:creationId xmlns:a16="http://schemas.microsoft.com/office/drawing/2014/main" id="{ECA39A3D-7C91-4B20-AF93-B1D93B31855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6515" y="6406697"/>
            <a:ext cx="1008234" cy="461683"/>
          </a:xfrm>
          <a:prstGeom prst="rect">
            <a:avLst/>
          </a:prstGeom>
        </p:spPr>
      </p:pic>
      <p:pic>
        <p:nvPicPr>
          <p:cNvPr id="19" name="Grafik 18" descr="Ein Bild, das Schrift, Grafiken, Logo, Grafikdesign enthält.&#10;&#10;Automatisch generierte Beschreibung">
            <a:extLst>
              <a:ext uri="{FF2B5EF4-FFF2-40B4-BE49-F238E27FC236}">
                <a16:creationId xmlns:a16="http://schemas.microsoft.com/office/drawing/2014/main" id="{DD6D4F96-2B1E-4CCA-9706-4BAE7D2F8C4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0058" y="6506888"/>
            <a:ext cx="643612" cy="260070"/>
          </a:xfrm>
          <a:prstGeom prst="rect">
            <a:avLst/>
          </a:prstGeom>
        </p:spPr>
      </p:pic>
      <p:pic>
        <p:nvPicPr>
          <p:cNvPr id="20" name="Grafik 19" descr="Ein Bild, das Text, Screenshot, Schrift, Visitenkarte enthält.&#10;&#10;Automatisch generierte Beschreibung">
            <a:extLst>
              <a:ext uri="{FF2B5EF4-FFF2-40B4-BE49-F238E27FC236}">
                <a16:creationId xmlns:a16="http://schemas.microsoft.com/office/drawing/2014/main" id="{76E93D0A-1007-4FEE-88C1-C6BBD101FBF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8974" y="6479229"/>
            <a:ext cx="309080" cy="315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094170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hteck 20">
            <a:extLst>
              <a:ext uri="{FF2B5EF4-FFF2-40B4-BE49-F238E27FC236}">
                <a16:creationId xmlns:a16="http://schemas.microsoft.com/office/drawing/2014/main" id="{24BC8324-ADFD-4273-A195-A6797A574262}"/>
              </a:ext>
            </a:extLst>
          </p:cNvPr>
          <p:cNvSpPr/>
          <p:nvPr/>
        </p:nvSpPr>
        <p:spPr>
          <a:xfrm>
            <a:off x="232309" y="513183"/>
            <a:ext cx="4097953" cy="55475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600"/>
              </a:spcBef>
            </a:pPr>
            <a:r>
              <a:rPr lang="de-DE" b="1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Zweck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Verhältnis aus Luftlinienentfernung und kürzestem Weg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Maßstab für die Direktheit einer Routenführung bzw. den Möglichkeiten, die das Netz dafür bietet</a:t>
            </a:r>
            <a:endParaRPr lang="de-DE" dirty="0">
              <a:solidFill>
                <a:schemeClr val="tx1"/>
              </a:solidFill>
              <a:latin typeface="Avenir Next LT Pro" panose="020B0504020202020204" pitchFamily="34" charset="0"/>
            </a:endParaRP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Nach Richtlinie ERA</a:t>
            </a:r>
            <a:r>
              <a:rPr lang="de-DE" baseline="3000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2</a:t>
            </a:r>
            <a:r>
              <a:rPr lang="de-DE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: </a:t>
            </a:r>
            <a:r>
              <a:rPr lang="de-DE" dirty="0" err="1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Umwegfaktor</a:t>
            </a:r>
            <a:r>
              <a:rPr lang="de-DE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 max. 1,2</a:t>
            </a:r>
          </a:p>
          <a:p>
            <a:pPr marL="0" lvl="1"/>
            <a:endParaRPr lang="de-DE" dirty="0">
              <a:solidFill>
                <a:schemeClr val="tx1"/>
              </a:solidFill>
              <a:latin typeface="Avenir Next LT Pro" panose="020B0504020202020204" pitchFamily="34" charset="0"/>
              <a:cs typeface="Arial" panose="020B0604020202020204" pitchFamily="34" charset="0"/>
            </a:endParaRPr>
          </a:p>
          <a:p>
            <a:pPr marL="0" lvl="1"/>
            <a:r>
              <a:rPr lang="de-DE" b="1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Datenerhebung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dirty="0" err="1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RiDE</a:t>
            </a:r>
            <a:r>
              <a:rPr lang="de-DE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-Portal (Quelle Ziel-Beziehungen), Analyse mit QGIS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  <a:latin typeface="Avenir Next LT Pro" panose="020B0504020202020204" pitchFamily="34" charset="0"/>
              </a:rPr>
              <a:t>BRouter.de (Ermittlung des kürzesten Weges und dessen Länge)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dirty="0" err="1">
                <a:solidFill>
                  <a:schemeClr val="tx1"/>
                </a:solidFill>
                <a:latin typeface="Avenir Next LT Pro" panose="020B0504020202020204" pitchFamily="34" charset="0"/>
              </a:rPr>
              <a:t>Umwegfaktor</a:t>
            </a:r>
            <a:r>
              <a:rPr lang="de-DE" dirty="0">
                <a:solidFill>
                  <a:schemeClr val="tx1"/>
                </a:solidFill>
                <a:latin typeface="Avenir Next LT Pro" panose="020B0504020202020204" pitchFamily="34" charset="0"/>
              </a:rPr>
              <a:t> = Verhältnis aus Kürzester Weg zu Luftlinie</a:t>
            </a: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187294AC-C377-410C-91D3-CADB987DF1DC}"/>
              </a:ext>
            </a:extLst>
          </p:cNvPr>
          <p:cNvSpPr/>
          <p:nvPr/>
        </p:nvSpPr>
        <p:spPr>
          <a:xfrm>
            <a:off x="0" y="6415936"/>
            <a:ext cx="12192000" cy="442064"/>
          </a:xfrm>
          <a:prstGeom prst="rect">
            <a:avLst/>
          </a:prstGeom>
          <a:solidFill>
            <a:srgbClr val="1976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B2A2DBDC-6EC3-47AC-85A6-CC106AF42F16}"/>
              </a:ext>
            </a:extLst>
          </p:cNvPr>
          <p:cNvGrpSpPr>
            <a:grpSpLocks noChangeAspect="1"/>
          </p:cNvGrpSpPr>
          <p:nvPr/>
        </p:nvGrpSpPr>
        <p:grpSpPr>
          <a:xfrm>
            <a:off x="101230" y="6514549"/>
            <a:ext cx="1737095" cy="229166"/>
            <a:chOff x="766354" y="1592366"/>
            <a:chExt cx="4432663" cy="584778"/>
          </a:xfrm>
        </p:grpSpPr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9BF63794-BE40-42FD-92DC-7F1E8CA802F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02" t="15068" r="13532" b="58184"/>
            <a:stretch/>
          </p:blipFill>
          <p:spPr>
            <a:xfrm>
              <a:off x="766354" y="1592368"/>
              <a:ext cx="2516777" cy="584776"/>
            </a:xfrm>
            <a:prstGeom prst="rect">
              <a:avLst/>
            </a:prstGeom>
          </p:spPr>
        </p:pic>
        <p:pic>
          <p:nvPicPr>
            <p:cNvPr id="14" name="Grafik 13">
              <a:extLst>
                <a:ext uri="{FF2B5EF4-FFF2-40B4-BE49-F238E27FC236}">
                  <a16:creationId xmlns:a16="http://schemas.microsoft.com/office/drawing/2014/main" id="{11E4E5CB-CA31-4E48-9562-4633E73AEBE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463" t="49319" r="24641" b="23933"/>
            <a:stretch/>
          </p:blipFill>
          <p:spPr>
            <a:xfrm>
              <a:off x="3283131" y="1592366"/>
              <a:ext cx="1915886" cy="584777"/>
            </a:xfrm>
            <a:prstGeom prst="rect">
              <a:avLst/>
            </a:prstGeom>
          </p:spPr>
        </p:pic>
      </p:grpSp>
      <p:sp>
        <p:nvSpPr>
          <p:cNvPr id="26" name="Titel 1">
            <a:extLst>
              <a:ext uri="{FF2B5EF4-FFF2-40B4-BE49-F238E27FC236}">
                <a16:creationId xmlns:a16="http://schemas.microsoft.com/office/drawing/2014/main" id="{0A3E063F-754A-40BF-ABD7-61C4064F56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434" y="513183"/>
            <a:ext cx="10810965" cy="684213"/>
          </a:xfrm>
        </p:spPr>
        <p:txBody>
          <a:bodyPr/>
          <a:lstStyle/>
          <a:p>
            <a:r>
              <a:rPr lang="de-DE" b="0" dirty="0">
                <a:solidFill>
                  <a:schemeClr val="tx1">
                    <a:lumMod val="75000"/>
                    <a:lumOff val="25000"/>
                  </a:schemeClr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Verkehrsnachfrage – Umwegfaktor</a:t>
            </a:r>
            <a:endParaRPr lang="de-DE" b="0" dirty="0">
              <a:solidFill>
                <a:schemeClr val="bg1">
                  <a:lumMod val="75000"/>
                </a:schemeClr>
              </a:solidFill>
              <a:latin typeface="Avenir Next LT Pro" panose="020B0504020202020204" pitchFamily="34" charset="0"/>
            </a:endParaRP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91C8D184-F797-4E3F-9B19-1D1B310D7A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9811" y="1125226"/>
            <a:ext cx="5892715" cy="4833716"/>
          </a:xfrm>
          <a:prstGeom prst="rect">
            <a:avLst/>
          </a:prstGeom>
        </p:spPr>
      </p:pic>
      <p:cxnSp>
        <p:nvCxnSpPr>
          <p:cNvPr id="4" name="Gerader Verbinder 3">
            <a:extLst>
              <a:ext uri="{FF2B5EF4-FFF2-40B4-BE49-F238E27FC236}">
                <a16:creationId xmlns:a16="http://schemas.microsoft.com/office/drawing/2014/main" id="{0BE84B3E-0C91-4DBB-A981-857F5138BA1D}"/>
              </a:ext>
            </a:extLst>
          </p:cNvPr>
          <p:cNvCxnSpPr>
            <a:cxnSpLocks/>
          </p:cNvCxnSpPr>
          <p:nvPr/>
        </p:nvCxnSpPr>
        <p:spPr>
          <a:xfrm flipV="1">
            <a:off x="6821260" y="2212287"/>
            <a:ext cx="3060094" cy="87296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Sprechblase: rechteckig mit abgerundeten Ecken 18">
            <a:extLst>
              <a:ext uri="{FF2B5EF4-FFF2-40B4-BE49-F238E27FC236}">
                <a16:creationId xmlns:a16="http://schemas.microsoft.com/office/drawing/2014/main" id="{2C2DC029-6E0A-4268-B605-244536F7E940}"/>
              </a:ext>
            </a:extLst>
          </p:cNvPr>
          <p:cNvSpPr/>
          <p:nvPr/>
        </p:nvSpPr>
        <p:spPr>
          <a:xfrm>
            <a:off x="8513535" y="1909146"/>
            <a:ext cx="932393" cy="352227"/>
          </a:xfrm>
          <a:prstGeom prst="wedgeRoundRectCallout">
            <a:avLst>
              <a:gd name="adj1" fmla="val -26467"/>
              <a:gd name="adj2" fmla="val 120895"/>
              <a:gd name="adj3" fmla="val 16667"/>
            </a:avLst>
          </a:prstGeom>
          <a:solidFill>
            <a:srgbClr val="EDC2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</a:rPr>
              <a:t>2,9 km</a:t>
            </a:r>
          </a:p>
        </p:txBody>
      </p:sp>
      <p:sp>
        <p:nvSpPr>
          <p:cNvPr id="20" name="Sprechblase: rechteckig mit abgerundeten Ecken 19">
            <a:extLst>
              <a:ext uri="{FF2B5EF4-FFF2-40B4-BE49-F238E27FC236}">
                <a16:creationId xmlns:a16="http://schemas.microsoft.com/office/drawing/2014/main" id="{DD2EE144-22A3-42D4-9F9D-10D42DC2606A}"/>
              </a:ext>
            </a:extLst>
          </p:cNvPr>
          <p:cNvSpPr/>
          <p:nvPr/>
        </p:nvSpPr>
        <p:spPr>
          <a:xfrm>
            <a:off x="8199738" y="3281531"/>
            <a:ext cx="932393" cy="352227"/>
          </a:xfrm>
          <a:prstGeom prst="wedgeRoundRectCallout">
            <a:avLst>
              <a:gd name="adj1" fmla="val -19269"/>
              <a:gd name="adj2" fmla="val -95840"/>
              <a:gd name="adj3" fmla="val 16667"/>
            </a:avLst>
          </a:prstGeom>
          <a:solidFill>
            <a:srgbClr val="EDC2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</a:rPr>
              <a:t>3,3 km</a:t>
            </a: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60B23D92-4D88-4850-ABDC-3E5334A78E22}"/>
              </a:ext>
            </a:extLst>
          </p:cNvPr>
          <p:cNvSpPr txBox="1"/>
          <p:nvPr/>
        </p:nvSpPr>
        <p:spPr>
          <a:xfrm>
            <a:off x="232309" y="5836105"/>
            <a:ext cx="4987391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baseline="30000" dirty="0">
                <a:latin typeface="Avenir Next LT Pro" panose="020B0504020202020204" pitchFamily="34" charset="0"/>
                <a:cs typeface="Arial" panose="020B0604020202020204" pitchFamily="34" charset="0"/>
              </a:rPr>
              <a:t>2</a:t>
            </a:r>
            <a:r>
              <a:rPr lang="de-DE" baseline="3000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>
                <a:latin typeface="Segoe UI" panose="020B0502040204020203" pitchFamily="34" charset="0"/>
              </a:rPr>
              <a:t>FGSV (2010): ERA - Empfehlungen für Radverkehrsanlagen: Forschungsgesellschaft für Straßen- und Verkehrswesen.</a:t>
            </a:r>
            <a:endParaRPr lang="de-DE" dirty="0"/>
          </a:p>
        </p:txBody>
      </p:sp>
      <p:pic>
        <p:nvPicPr>
          <p:cNvPr id="17" name="Grafik 16" descr="Ein Bild, das Grafiken, Screenshot, Kreis, Logo enthält.&#10;&#10;Automatisch generierte Beschreibung">
            <a:extLst>
              <a:ext uri="{FF2B5EF4-FFF2-40B4-BE49-F238E27FC236}">
                <a16:creationId xmlns:a16="http://schemas.microsoft.com/office/drawing/2014/main" id="{DCB1887F-7A42-4E95-826E-A043457910F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6515" y="6406697"/>
            <a:ext cx="1008234" cy="461683"/>
          </a:xfrm>
          <a:prstGeom prst="rect">
            <a:avLst/>
          </a:prstGeom>
        </p:spPr>
      </p:pic>
      <p:pic>
        <p:nvPicPr>
          <p:cNvPr id="18" name="Grafik 17" descr="Ein Bild, das Schrift, Grafiken, Logo, Grafikdesign enthält.&#10;&#10;Automatisch generierte Beschreibung">
            <a:extLst>
              <a:ext uri="{FF2B5EF4-FFF2-40B4-BE49-F238E27FC236}">
                <a16:creationId xmlns:a16="http://schemas.microsoft.com/office/drawing/2014/main" id="{3990EB8F-F750-4866-B428-1F4CB2C9DFD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0058" y="6506888"/>
            <a:ext cx="643612" cy="260070"/>
          </a:xfrm>
          <a:prstGeom prst="rect">
            <a:avLst/>
          </a:prstGeom>
        </p:spPr>
      </p:pic>
      <p:pic>
        <p:nvPicPr>
          <p:cNvPr id="22" name="Grafik 21" descr="Ein Bild, das Text, Screenshot, Schrift, Visitenkarte enthält.&#10;&#10;Automatisch generierte Beschreibung">
            <a:extLst>
              <a:ext uri="{FF2B5EF4-FFF2-40B4-BE49-F238E27FC236}">
                <a16:creationId xmlns:a16="http://schemas.microsoft.com/office/drawing/2014/main" id="{0A2AC5E7-45E1-4448-B61D-815D99EFC13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8974" y="6479229"/>
            <a:ext cx="309080" cy="315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57799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>
            <a:extLst>
              <a:ext uri="{FF2B5EF4-FFF2-40B4-BE49-F238E27FC236}">
                <a16:creationId xmlns:a16="http://schemas.microsoft.com/office/drawing/2014/main" id="{187294AC-C377-410C-91D3-CADB987DF1DC}"/>
              </a:ext>
            </a:extLst>
          </p:cNvPr>
          <p:cNvSpPr/>
          <p:nvPr/>
        </p:nvSpPr>
        <p:spPr>
          <a:xfrm>
            <a:off x="0" y="6415936"/>
            <a:ext cx="12192000" cy="442064"/>
          </a:xfrm>
          <a:prstGeom prst="rect">
            <a:avLst/>
          </a:prstGeom>
          <a:solidFill>
            <a:srgbClr val="1976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B2A2DBDC-6EC3-47AC-85A6-CC106AF42F16}"/>
              </a:ext>
            </a:extLst>
          </p:cNvPr>
          <p:cNvGrpSpPr>
            <a:grpSpLocks noChangeAspect="1"/>
          </p:cNvGrpSpPr>
          <p:nvPr/>
        </p:nvGrpSpPr>
        <p:grpSpPr>
          <a:xfrm>
            <a:off x="101230" y="6514549"/>
            <a:ext cx="1737095" cy="229166"/>
            <a:chOff x="766354" y="1592366"/>
            <a:chExt cx="4432663" cy="584778"/>
          </a:xfrm>
        </p:grpSpPr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9BF63794-BE40-42FD-92DC-7F1E8CA802F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02" t="15068" r="13532" b="58184"/>
            <a:stretch/>
          </p:blipFill>
          <p:spPr>
            <a:xfrm>
              <a:off x="766354" y="1592368"/>
              <a:ext cx="2516777" cy="584776"/>
            </a:xfrm>
            <a:prstGeom prst="rect">
              <a:avLst/>
            </a:prstGeom>
          </p:spPr>
        </p:pic>
        <p:pic>
          <p:nvPicPr>
            <p:cNvPr id="14" name="Grafik 13">
              <a:extLst>
                <a:ext uri="{FF2B5EF4-FFF2-40B4-BE49-F238E27FC236}">
                  <a16:creationId xmlns:a16="http://schemas.microsoft.com/office/drawing/2014/main" id="{11E4E5CB-CA31-4E48-9562-4633E73AEBE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463" t="49319" r="24641" b="23933"/>
            <a:stretch/>
          </p:blipFill>
          <p:spPr>
            <a:xfrm>
              <a:off x="3283131" y="1592366"/>
              <a:ext cx="1915886" cy="584777"/>
            </a:xfrm>
            <a:prstGeom prst="rect">
              <a:avLst/>
            </a:prstGeom>
          </p:spPr>
        </p:pic>
      </p:grpSp>
      <p:sp>
        <p:nvSpPr>
          <p:cNvPr id="26" name="Titel 1">
            <a:extLst>
              <a:ext uri="{FF2B5EF4-FFF2-40B4-BE49-F238E27FC236}">
                <a16:creationId xmlns:a16="http://schemas.microsoft.com/office/drawing/2014/main" id="{0A3E063F-754A-40BF-ABD7-61C4064F56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434" y="513183"/>
            <a:ext cx="10810965" cy="684213"/>
          </a:xfrm>
        </p:spPr>
        <p:txBody>
          <a:bodyPr/>
          <a:lstStyle/>
          <a:p>
            <a:r>
              <a:rPr lang="de-DE" b="0" dirty="0">
                <a:solidFill>
                  <a:schemeClr val="tx1">
                    <a:lumMod val="75000"/>
                    <a:lumOff val="25000"/>
                  </a:schemeClr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Verkehrsnachfrage – </a:t>
            </a:r>
            <a:r>
              <a:rPr lang="de-DE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Umwegfaktor</a:t>
            </a:r>
            <a:r>
              <a:rPr lang="de-DE" b="0" dirty="0">
                <a:solidFill>
                  <a:schemeClr val="tx1">
                    <a:lumMod val="75000"/>
                    <a:lumOff val="25000"/>
                  </a:schemeClr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 - </a:t>
            </a:r>
            <a:r>
              <a:rPr lang="de-DE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RvF</a:t>
            </a:r>
            <a:endParaRPr lang="de-DE" b="0" dirty="0">
              <a:solidFill>
                <a:schemeClr val="bg1">
                  <a:lumMod val="75000"/>
                </a:schemeClr>
              </a:solidFill>
              <a:latin typeface="Avenir Next LT Pro" panose="020B0504020202020204" pitchFamily="34" charset="0"/>
            </a:endParaRPr>
          </a:p>
        </p:txBody>
      </p:sp>
      <p:sp>
        <p:nvSpPr>
          <p:cNvPr id="19" name="Sprechblase: rechteckig mit abgerundeten Ecken 18">
            <a:extLst>
              <a:ext uri="{FF2B5EF4-FFF2-40B4-BE49-F238E27FC236}">
                <a16:creationId xmlns:a16="http://schemas.microsoft.com/office/drawing/2014/main" id="{2C2DC029-6E0A-4268-B605-244536F7E940}"/>
              </a:ext>
            </a:extLst>
          </p:cNvPr>
          <p:cNvSpPr/>
          <p:nvPr/>
        </p:nvSpPr>
        <p:spPr>
          <a:xfrm>
            <a:off x="7288741" y="2177594"/>
            <a:ext cx="932393" cy="352227"/>
          </a:xfrm>
          <a:prstGeom prst="wedgeRoundRectCallout">
            <a:avLst>
              <a:gd name="adj1" fmla="val -26467"/>
              <a:gd name="adj2" fmla="val 120895"/>
              <a:gd name="adj3" fmla="val 16667"/>
            </a:avLst>
          </a:prstGeom>
          <a:solidFill>
            <a:srgbClr val="EDC2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</a:rPr>
              <a:t>2,9 km</a:t>
            </a:r>
          </a:p>
        </p:txBody>
      </p:sp>
      <p:sp>
        <p:nvSpPr>
          <p:cNvPr id="20" name="Sprechblase: rechteckig mit abgerundeten Ecken 19">
            <a:extLst>
              <a:ext uri="{FF2B5EF4-FFF2-40B4-BE49-F238E27FC236}">
                <a16:creationId xmlns:a16="http://schemas.microsoft.com/office/drawing/2014/main" id="{DD2EE144-22A3-42D4-9F9D-10D42DC2606A}"/>
              </a:ext>
            </a:extLst>
          </p:cNvPr>
          <p:cNvSpPr/>
          <p:nvPr/>
        </p:nvSpPr>
        <p:spPr>
          <a:xfrm>
            <a:off x="6974944" y="3549979"/>
            <a:ext cx="932393" cy="352227"/>
          </a:xfrm>
          <a:prstGeom prst="wedgeRoundRectCallout">
            <a:avLst>
              <a:gd name="adj1" fmla="val -19269"/>
              <a:gd name="adj2" fmla="val -95840"/>
              <a:gd name="adj3" fmla="val 16667"/>
            </a:avLst>
          </a:prstGeom>
          <a:solidFill>
            <a:srgbClr val="EDC2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</a:rPr>
              <a:t>3,3 km</a:t>
            </a:r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id="{FB56FBCE-22BD-4368-91FF-BCC7405252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9153" y="931721"/>
            <a:ext cx="9804497" cy="5484215"/>
          </a:xfrm>
          <a:prstGeom prst="rect">
            <a:avLst/>
          </a:prstGeom>
        </p:spPr>
      </p:pic>
      <p:sp>
        <p:nvSpPr>
          <p:cNvPr id="16" name="Textfeld 15">
            <a:extLst>
              <a:ext uri="{FF2B5EF4-FFF2-40B4-BE49-F238E27FC236}">
                <a16:creationId xmlns:a16="http://schemas.microsoft.com/office/drawing/2014/main" id="{D50954EB-F92D-431D-868A-27828999D2A3}"/>
              </a:ext>
            </a:extLst>
          </p:cNvPr>
          <p:cNvSpPr txBox="1"/>
          <p:nvPr/>
        </p:nvSpPr>
        <p:spPr>
          <a:xfrm>
            <a:off x="1838325" y="1197396"/>
            <a:ext cx="3882594" cy="307777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de-DE" sz="1400" dirty="0"/>
              <a:t>Luftlinie/Kürzeste Strecke/</a:t>
            </a:r>
            <a:r>
              <a:rPr lang="de-DE" sz="1400" dirty="0" err="1"/>
              <a:t>Umwegfaktor</a:t>
            </a:r>
            <a:endParaRPr lang="de-DE" sz="1400" dirty="0"/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81BB4C50-FB51-4A3E-AC79-51612F2F36CB}"/>
              </a:ext>
            </a:extLst>
          </p:cNvPr>
          <p:cNvSpPr txBox="1"/>
          <p:nvPr/>
        </p:nvSpPr>
        <p:spPr>
          <a:xfrm>
            <a:off x="8582493" y="2658947"/>
            <a:ext cx="1619693" cy="276999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de-DE" sz="1200" dirty="0"/>
              <a:t>4,1 km/3,6 km/1,14</a:t>
            </a:r>
          </a:p>
        </p:txBody>
      </p:sp>
      <p:sp>
        <p:nvSpPr>
          <p:cNvPr id="23" name="Textfeld 22">
            <a:extLst>
              <a:ext uri="{FF2B5EF4-FFF2-40B4-BE49-F238E27FC236}">
                <a16:creationId xmlns:a16="http://schemas.microsoft.com/office/drawing/2014/main" id="{5D38C254-6C3B-4605-B330-594006C0EE0C}"/>
              </a:ext>
            </a:extLst>
          </p:cNvPr>
          <p:cNvSpPr txBox="1"/>
          <p:nvPr/>
        </p:nvSpPr>
        <p:spPr>
          <a:xfrm>
            <a:off x="6478894" y="4400387"/>
            <a:ext cx="1619693" cy="276999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de-DE" sz="1200" dirty="0"/>
              <a:t>2,0 km/1,5 km/1,33</a:t>
            </a:r>
          </a:p>
        </p:txBody>
      </p:sp>
      <p:sp>
        <p:nvSpPr>
          <p:cNvPr id="24" name="Textfeld 23">
            <a:extLst>
              <a:ext uri="{FF2B5EF4-FFF2-40B4-BE49-F238E27FC236}">
                <a16:creationId xmlns:a16="http://schemas.microsoft.com/office/drawing/2014/main" id="{0338F96B-28E3-434F-B44E-26462ED05B73}"/>
              </a:ext>
            </a:extLst>
          </p:cNvPr>
          <p:cNvSpPr txBox="1"/>
          <p:nvPr/>
        </p:nvSpPr>
        <p:spPr>
          <a:xfrm>
            <a:off x="8098587" y="3281268"/>
            <a:ext cx="1619693" cy="276999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de-DE" sz="1200" dirty="0"/>
              <a:t>3,3 km/2,9 km/1,14</a:t>
            </a:r>
          </a:p>
        </p:txBody>
      </p:sp>
      <p:sp>
        <p:nvSpPr>
          <p:cNvPr id="25" name="Textfeld 24">
            <a:extLst>
              <a:ext uri="{FF2B5EF4-FFF2-40B4-BE49-F238E27FC236}">
                <a16:creationId xmlns:a16="http://schemas.microsoft.com/office/drawing/2014/main" id="{6E930D46-C080-448F-A905-1D885C761492}"/>
              </a:ext>
            </a:extLst>
          </p:cNvPr>
          <p:cNvSpPr txBox="1"/>
          <p:nvPr/>
        </p:nvSpPr>
        <p:spPr>
          <a:xfrm>
            <a:off x="5092876" y="4844127"/>
            <a:ext cx="1619693" cy="276999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de-DE" sz="1200" dirty="0"/>
              <a:t>1,2 km/0,6 km/2,00</a:t>
            </a:r>
          </a:p>
        </p:txBody>
      </p:sp>
      <p:sp>
        <p:nvSpPr>
          <p:cNvPr id="27" name="Textfeld 26">
            <a:extLst>
              <a:ext uri="{FF2B5EF4-FFF2-40B4-BE49-F238E27FC236}">
                <a16:creationId xmlns:a16="http://schemas.microsoft.com/office/drawing/2014/main" id="{A643E2B2-1C28-4A4A-94C7-82F9D4A466D3}"/>
              </a:ext>
            </a:extLst>
          </p:cNvPr>
          <p:cNvSpPr txBox="1"/>
          <p:nvPr/>
        </p:nvSpPr>
        <p:spPr>
          <a:xfrm>
            <a:off x="3201150" y="3328538"/>
            <a:ext cx="1619693" cy="276999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de-DE" sz="1200" dirty="0"/>
              <a:t>1,8 km/1,4 km/1,29</a:t>
            </a:r>
          </a:p>
        </p:txBody>
      </p:sp>
      <p:sp>
        <p:nvSpPr>
          <p:cNvPr id="28" name="Textfeld 27">
            <a:extLst>
              <a:ext uri="{FF2B5EF4-FFF2-40B4-BE49-F238E27FC236}">
                <a16:creationId xmlns:a16="http://schemas.microsoft.com/office/drawing/2014/main" id="{E8DACEC0-0711-4989-84E3-5AEC97454680}"/>
              </a:ext>
            </a:extLst>
          </p:cNvPr>
          <p:cNvSpPr txBox="1"/>
          <p:nvPr/>
        </p:nvSpPr>
        <p:spPr>
          <a:xfrm>
            <a:off x="2234899" y="2215207"/>
            <a:ext cx="1619693" cy="276999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de-DE" sz="1200" dirty="0"/>
              <a:t>0,8 km/0,6 km/1,33</a:t>
            </a:r>
          </a:p>
        </p:txBody>
      </p:sp>
      <p:sp>
        <p:nvSpPr>
          <p:cNvPr id="29" name="Textfeld 28">
            <a:extLst>
              <a:ext uri="{FF2B5EF4-FFF2-40B4-BE49-F238E27FC236}">
                <a16:creationId xmlns:a16="http://schemas.microsoft.com/office/drawing/2014/main" id="{6FD5AE68-5C2A-4409-B4AD-468D9D653F57}"/>
              </a:ext>
            </a:extLst>
          </p:cNvPr>
          <p:cNvSpPr txBox="1"/>
          <p:nvPr/>
        </p:nvSpPr>
        <p:spPr>
          <a:xfrm>
            <a:off x="4911072" y="3214692"/>
            <a:ext cx="1619693" cy="276999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de-DE" sz="1200" dirty="0"/>
              <a:t>1,1 km/0,8 km/1,38</a:t>
            </a:r>
          </a:p>
        </p:txBody>
      </p:sp>
      <p:sp>
        <p:nvSpPr>
          <p:cNvPr id="30" name="Inhaltsplatzhalter 2">
            <a:extLst>
              <a:ext uri="{FF2B5EF4-FFF2-40B4-BE49-F238E27FC236}">
                <a16:creationId xmlns:a16="http://schemas.microsoft.com/office/drawing/2014/main" id="{987648FD-1FB5-463F-A232-16E0EC76323A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87518" y="3880570"/>
            <a:ext cx="3387888" cy="1019778"/>
          </a:xfrm>
          <a:solidFill>
            <a:schemeClr val="bg1">
              <a:alpha val="65000"/>
            </a:schemeClr>
          </a:solidFill>
        </p:spPr>
        <p:txBody>
          <a:bodyPr/>
          <a:lstStyle/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Anbindung der wichtigsten Relationen </a:t>
            </a:r>
            <a:r>
              <a:rPr lang="de-DE" sz="1200" dirty="0" err="1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tw</a:t>
            </a:r>
            <a:r>
              <a:rPr lang="de-DE" sz="120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. ungenügend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Anbindung der Innenstadt und Ziele östlich davon entspricht Zielstellung der Richtlinien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endParaRPr lang="de-DE" sz="1200" dirty="0">
              <a:solidFill>
                <a:schemeClr val="tx1"/>
              </a:solidFill>
              <a:latin typeface="Avenir Next LT Pro" panose="020B0504020202020204" pitchFamily="34" charset="0"/>
            </a:endParaRPr>
          </a:p>
        </p:txBody>
      </p:sp>
      <p:pic>
        <p:nvPicPr>
          <p:cNvPr id="21" name="Grafik 20" descr="Ein Bild, das Grafiken, Screenshot, Kreis, Logo enthält.&#10;&#10;Automatisch generierte Beschreibung">
            <a:extLst>
              <a:ext uri="{FF2B5EF4-FFF2-40B4-BE49-F238E27FC236}">
                <a16:creationId xmlns:a16="http://schemas.microsoft.com/office/drawing/2014/main" id="{CC4C331B-E55B-4CE1-84FA-40DF5078153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6515" y="6406697"/>
            <a:ext cx="1008234" cy="461683"/>
          </a:xfrm>
          <a:prstGeom prst="rect">
            <a:avLst/>
          </a:prstGeom>
        </p:spPr>
      </p:pic>
      <p:pic>
        <p:nvPicPr>
          <p:cNvPr id="31" name="Grafik 30" descr="Ein Bild, das Schrift, Grafiken, Logo, Grafikdesign enthält.&#10;&#10;Automatisch generierte Beschreibung">
            <a:extLst>
              <a:ext uri="{FF2B5EF4-FFF2-40B4-BE49-F238E27FC236}">
                <a16:creationId xmlns:a16="http://schemas.microsoft.com/office/drawing/2014/main" id="{E1578F61-2091-4BC5-8687-E55A64B2940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0058" y="6506888"/>
            <a:ext cx="643612" cy="260070"/>
          </a:xfrm>
          <a:prstGeom prst="rect">
            <a:avLst/>
          </a:prstGeom>
        </p:spPr>
      </p:pic>
      <p:pic>
        <p:nvPicPr>
          <p:cNvPr id="32" name="Grafik 31" descr="Ein Bild, das Text, Screenshot, Schrift, Visitenkarte enthält.&#10;&#10;Automatisch generierte Beschreibung">
            <a:extLst>
              <a:ext uri="{FF2B5EF4-FFF2-40B4-BE49-F238E27FC236}">
                <a16:creationId xmlns:a16="http://schemas.microsoft.com/office/drawing/2014/main" id="{C31F3CB1-C277-4B97-84BC-44778CDA756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8974" y="6479229"/>
            <a:ext cx="309080" cy="315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704099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Grafik 29">
            <a:extLst>
              <a:ext uri="{FF2B5EF4-FFF2-40B4-BE49-F238E27FC236}">
                <a16:creationId xmlns:a16="http://schemas.microsoft.com/office/drawing/2014/main" id="{270596FD-8F35-433F-9CC5-8F6FD72AFB4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737" r="20571"/>
          <a:stretch/>
        </p:blipFill>
        <p:spPr>
          <a:xfrm>
            <a:off x="2958918" y="1008318"/>
            <a:ext cx="5887608" cy="4947765"/>
          </a:xfrm>
          <a:prstGeom prst="rect">
            <a:avLst/>
          </a:prstGeom>
        </p:spPr>
      </p:pic>
      <p:sp>
        <p:nvSpPr>
          <p:cNvPr id="8" name="Rechteck 7">
            <a:extLst>
              <a:ext uri="{FF2B5EF4-FFF2-40B4-BE49-F238E27FC236}">
                <a16:creationId xmlns:a16="http://schemas.microsoft.com/office/drawing/2014/main" id="{187294AC-C377-410C-91D3-CADB987DF1DC}"/>
              </a:ext>
            </a:extLst>
          </p:cNvPr>
          <p:cNvSpPr/>
          <p:nvPr/>
        </p:nvSpPr>
        <p:spPr>
          <a:xfrm>
            <a:off x="0" y="6415936"/>
            <a:ext cx="12192000" cy="442064"/>
          </a:xfrm>
          <a:prstGeom prst="rect">
            <a:avLst/>
          </a:prstGeom>
          <a:solidFill>
            <a:srgbClr val="1976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B2A2DBDC-6EC3-47AC-85A6-CC106AF42F16}"/>
              </a:ext>
            </a:extLst>
          </p:cNvPr>
          <p:cNvGrpSpPr>
            <a:grpSpLocks noChangeAspect="1"/>
          </p:cNvGrpSpPr>
          <p:nvPr/>
        </p:nvGrpSpPr>
        <p:grpSpPr>
          <a:xfrm>
            <a:off x="101230" y="6514549"/>
            <a:ext cx="1737095" cy="229166"/>
            <a:chOff x="766354" y="1592366"/>
            <a:chExt cx="4432663" cy="584778"/>
          </a:xfrm>
        </p:grpSpPr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9BF63794-BE40-42FD-92DC-7F1E8CA802F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02" t="15068" r="13532" b="58184"/>
            <a:stretch/>
          </p:blipFill>
          <p:spPr>
            <a:xfrm>
              <a:off x="766354" y="1592368"/>
              <a:ext cx="2516777" cy="584776"/>
            </a:xfrm>
            <a:prstGeom prst="rect">
              <a:avLst/>
            </a:prstGeom>
          </p:spPr>
        </p:pic>
        <p:pic>
          <p:nvPicPr>
            <p:cNvPr id="14" name="Grafik 13">
              <a:extLst>
                <a:ext uri="{FF2B5EF4-FFF2-40B4-BE49-F238E27FC236}">
                  <a16:creationId xmlns:a16="http://schemas.microsoft.com/office/drawing/2014/main" id="{11E4E5CB-CA31-4E48-9562-4633E73AEBE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463" t="49319" r="24641" b="23933"/>
            <a:stretch/>
          </p:blipFill>
          <p:spPr>
            <a:xfrm>
              <a:off x="3283131" y="1592366"/>
              <a:ext cx="1915886" cy="584777"/>
            </a:xfrm>
            <a:prstGeom prst="rect">
              <a:avLst/>
            </a:prstGeom>
          </p:spPr>
        </p:pic>
      </p:grpSp>
      <p:sp>
        <p:nvSpPr>
          <p:cNvPr id="26" name="Titel 1">
            <a:extLst>
              <a:ext uri="{FF2B5EF4-FFF2-40B4-BE49-F238E27FC236}">
                <a16:creationId xmlns:a16="http://schemas.microsoft.com/office/drawing/2014/main" id="{0A3E063F-754A-40BF-ABD7-61C4064F56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434" y="513183"/>
            <a:ext cx="10810965" cy="684213"/>
          </a:xfrm>
        </p:spPr>
        <p:txBody>
          <a:bodyPr/>
          <a:lstStyle/>
          <a:p>
            <a:r>
              <a:rPr lang="de-DE" b="0" dirty="0">
                <a:solidFill>
                  <a:schemeClr val="tx1">
                    <a:lumMod val="75000"/>
                    <a:lumOff val="25000"/>
                  </a:schemeClr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Verkehrsnachfrage – </a:t>
            </a:r>
            <a:r>
              <a:rPr lang="de-DE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Umwegfaktor</a:t>
            </a:r>
            <a:r>
              <a:rPr lang="de-DE" b="0" dirty="0">
                <a:solidFill>
                  <a:schemeClr val="tx1">
                    <a:lumMod val="75000"/>
                    <a:lumOff val="25000"/>
                  </a:schemeClr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 - RS</a:t>
            </a:r>
            <a:endParaRPr lang="de-DE" b="0" dirty="0">
              <a:solidFill>
                <a:schemeClr val="bg1">
                  <a:lumMod val="75000"/>
                </a:schemeClr>
              </a:solidFill>
              <a:latin typeface="Avenir Next LT Pro" panose="020B0504020202020204" pitchFamily="34" charset="0"/>
            </a:endParaRP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D50954EB-F92D-431D-868A-27828999D2A3}"/>
              </a:ext>
            </a:extLst>
          </p:cNvPr>
          <p:cNvSpPr txBox="1"/>
          <p:nvPr/>
        </p:nvSpPr>
        <p:spPr>
          <a:xfrm>
            <a:off x="1838325" y="1197396"/>
            <a:ext cx="3882594" cy="307777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de-DE" sz="1400" dirty="0"/>
              <a:t>Luftlinie/Kürzeste Strecke/</a:t>
            </a:r>
            <a:r>
              <a:rPr lang="de-DE" sz="1400" dirty="0" err="1"/>
              <a:t>Umwegfaktor</a:t>
            </a:r>
            <a:endParaRPr lang="de-DE" sz="1400" dirty="0"/>
          </a:p>
        </p:txBody>
      </p:sp>
      <p:sp>
        <p:nvSpPr>
          <p:cNvPr id="23" name="Textfeld 22">
            <a:extLst>
              <a:ext uri="{FF2B5EF4-FFF2-40B4-BE49-F238E27FC236}">
                <a16:creationId xmlns:a16="http://schemas.microsoft.com/office/drawing/2014/main" id="{5D38C254-6C3B-4605-B330-594006C0EE0C}"/>
              </a:ext>
            </a:extLst>
          </p:cNvPr>
          <p:cNvSpPr txBox="1"/>
          <p:nvPr/>
        </p:nvSpPr>
        <p:spPr>
          <a:xfrm>
            <a:off x="3922362" y="3821466"/>
            <a:ext cx="1619693" cy="276999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de-DE" sz="1200" dirty="0"/>
              <a:t>0,9 km/0,8 km/1,13</a:t>
            </a:r>
          </a:p>
        </p:txBody>
      </p:sp>
      <p:sp>
        <p:nvSpPr>
          <p:cNvPr id="25" name="Textfeld 24">
            <a:extLst>
              <a:ext uri="{FF2B5EF4-FFF2-40B4-BE49-F238E27FC236}">
                <a16:creationId xmlns:a16="http://schemas.microsoft.com/office/drawing/2014/main" id="{6E930D46-C080-448F-A905-1D885C761492}"/>
              </a:ext>
            </a:extLst>
          </p:cNvPr>
          <p:cNvSpPr txBox="1"/>
          <p:nvPr/>
        </p:nvSpPr>
        <p:spPr>
          <a:xfrm>
            <a:off x="6712569" y="5277264"/>
            <a:ext cx="1619693" cy="276999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de-DE" sz="1200" dirty="0"/>
              <a:t>2,0 km/1,7 km/1,18</a:t>
            </a:r>
          </a:p>
        </p:txBody>
      </p:sp>
      <p:sp>
        <p:nvSpPr>
          <p:cNvPr id="31" name="Textfeld 30">
            <a:extLst>
              <a:ext uri="{FF2B5EF4-FFF2-40B4-BE49-F238E27FC236}">
                <a16:creationId xmlns:a16="http://schemas.microsoft.com/office/drawing/2014/main" id="{30A06FD8-957A-4CFF-9526-2AC39DECEA2A}"/>
              </a:ext>
            </a:extLst>
          </p:cNvPr>
          <p:cNvSpPr txBox="1"/>
          <p:nvPr/>
        </p:nvSpPr>
        <p:spPr>
          <a:xfrm>
            <a:off x="5092876" y="2232182"/>
            <a:ext cx="1619693" cy="276999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de-DE" sz="1200" dirty="0"/>
              <a:t>2,5 km/ 2,1 km/1,19</a:t>
            </a:r>
          </a:p>
        </p:txBody>
      </p:sp>
      <p:sp>
        <p:nvSpPr>
          <p:cNvPr id="32" name="Inhaltsplatzhalter 2">
            <a:extLst>
              <a:ext uri="{FF2B5EF4-FFF2-40B4-BE49-F238E27FC236}">
                <a16:creationId xmlns:a16="http://schemas.microsoft.com/office/drawing/2014/main" id="{012ADF54-1E43-4314-828A-2E88D400766D}"/>
              </a:ext>
            </a:extLst>
          </p:cNvPr>
          <p:cNvSpPr txBox="1">
            <a:spLocks/>
          </p:cNvSpPr>
          <p:nvPr/>
        </p:nvSpPr>
        <p:spPr>
          <a:xfrm>
            <a:off x="7807343" y="2509182"/>
            <a:ext cx="3439624" cy="276999"/>
          </a:xfrm>
          <a:prstGeom prst="rect">
            <a:avLst/>
          </a:prstGeom>
          <a:solidFill>
            <a:schemeClr val="bg1">
              <a:alpha val="65000"/>
            </a:schemeClr>
          </a:solidFill>
          <a:ln>
            <a:noFill/>
          </a:ln>
        </p:spPr>
        <p:txBody>
          <a:bodyPr vert="horz" lIns="0" tIns="0" rIns="0" bIns="0" rtlCol="0">
            <a:noAutofit/>
          </a:bodyPr>
          <a:lstStyle>
            <a:lvl1pPr marL="0" indent="0" algn="l" defTabSz="914269" rtl="0" eaLnBrk="1" latinLnBrk="0" hangingPunct="1"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None/>
              <a:defRPr sz="16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269" rtl="0" eaLnBrk="1" latinLnBrk="0" hangingPunct="1">
              <a:spcBef>
                <a:spcPts val="0"/>
              </a:spcBef>
              <a:spcAft>
                <a:spcPts val="600"/>
              </a:spcAft>
              <a:buFont typeface="Open Sans" panose="020B0606030504020204" pitchFamily="34" charset="0"/>
              <a:buNone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269" rtl="0" eaLnBrk="1" latinLnBrk="0" hangingPunct="1">
              <a:spcBef>
                <a:spcPts val="12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252000" indent="-144000" algn="l" defTabSz="914269" rtl="0" eaLnBrk="1" latinLnBrk="0" hangingPunct="1">
              <a:spcBef>
                <a:spcPts val="0"/>
              </a:spcBef>
              <a:buFont typeface="Open Sans" panose="020B0606030504020204" pitchFamily="34" charset="0"/>
              <a:buChar char="–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269" rtl="0" eaLnBrk="1" latinLnBrk="0" hangingPunct="1">
              <a:spcBef>
                <a:spcPts val="600"/>
              </a:spcBef>
              <a:spcAft>
                <a:spcPts val="0"/>
              </a:spcAft>
              <a:buFont typeface="Symbol" panose="05050102010706020507" pitchFamily="18" charset="2"/>
              <a:buNone/>
              <a:defRPr sz="1400" b="1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0" marR="0" indent="0" algn="l" defTabSz="914269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252000" marR="0" indent="-252000" algn="l" defTabSz="9142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—"/>
              <a:tabLst/>
              <a:defRPr lang="de-DE" sz="1400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252000" marR="0" indent="-144000" algn="l" defTabSz="9142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Open Sans" panose="020B0606030504020204" pitchFamily="34" charset="0"/>
              <a:buChar char="–"/>
              <a:tabLst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396000" marR="0" indent="-144000" algn="l" defTabSz="9142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Wichtigste Relationen gut angebunden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endParaRPr lang="de-DE" sz="1200" dirty="0">
              <a:solidFill>
                <a:schemeClr val="tx1"/>
              </a:solidFill>
              <a:latin typeface="Avenir Next LT Pro" panose="020B0504020202020204" pitchFamily="34" charset="0"/>
              <a:cs typeface="Arial" panose="020B0604020202020204" pitchFamily="34" charset="0"/>
            </a:endParaRPr>
          </a:p>
          <a:p>
            <a:pPr marL="285750" lvl="1" indent="-285750">
              <a:buFont typeface="Arial" panose="020B0604020202020204" pitchFamily="34" charset="0"/>
              <a:buChar char="•"/>
            </a:pPr>
            <a:endParaRPr lang="de-DE" sz="1200" dirty="0">
              <a:solidFill>
                <a:schemeClr val="tx1"/>
              </a:solidFill>
              <a:latin typeface="Avenir Next LT Pro" panose="020B0504020202020204" pitchFamily="34" charset="0"/>
              <a:cs typeface="Arial" panose="020B0604020202020204" pitchFamily="34" charset="0"/>
            </a:endParaRPr>
          </a:p>
          <a:p>
            <a:pPr marL="285750" lvl="1" indent="-285750">
              <a:buFont typeface="Arial" panose="020B0604020202020204" pitchFamily="34" charset="0"/>
              <a:buChar char="•"/>
            </a:pPr>
            <a:endParaRPr lang="de-DE" sz="1200" dirty="0">
              <a:solidFill>
                <a:schemeClr val="tx1"/>
              </a:solidFill>
              <a:latin typeface="Avenir Next LT Pro" panose="020B0504020202020204" pitchFamily="34" charset="0"/>
            </a:endParaRPr>
          </a:p>
        </p:txBody>
      </p:sp>
      <p:pic>
        <p:nvPicPr>
          <p:cNvPr id="17" name="Grafik 16" descr="Ein Bild, das Grafiken, Screenshot, Kreis, Logo enthält.&#10;&#10;Automatisch generierte Beschreibung">
            <a:extLst>
              <a:ext uri="{FF2B5EF4-FFF2-40B4-BE49-F238E27FC236}">
                <a16:creationId xmlns:a16="http://schemas.microsoft.com/office/drawing/2014/main" id="{A3F12247-5EE3-4324-A683-C399AAFCB36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6515" y="6406697"/>
            <a:ext cx="1008234" cy="461683"/>
          </a:xfrm>
          <a:prstGeom prst="rect">
            <a:avLst/>
          </a:prstGeom>
        </p:spPr>
      </p:pic>
      <p:pic>
        <p:nvPicPr>
          <p:cNvPr id="18" name="Grafik 17" descr="Ein Bild, das Schrift, Grafiken, Logo, Grafikdesign enthält.&#10;&#10;Automatisch generierte Beschreibung">
            <a:extLst>
              <a:ext uri="{FF2B5EF4-FFF2-40B4-BE49-F238E27FC236}">
                <a16:creationId xmlns:a16="http://schemas.microsoft.com/office/drawing/2014/main" id="{76DF5F1F-1358-4C33-8EC3-A8CC9061B1E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0058" y="6506888"/>
            <a:ext cx="643612" cy="260070"/>
          </a:xfrm>
          <a:prstGeom prst="rect">
            <a:avLst/>
          </a:prstGeom>
        </p:spPr>
      </p:pic>
      <p:pic>
        <p:nvPicPr>
          <p:cNvPr id="19" name="Grafik 18" descr="Ein Bild, das Text, Screenshot, Schrift, Visitenkarte enthält.&#10;&#10;Automatisch generierte Beschreibung">
            <a:extLst>
              <a:ext uri="{FF2B5EF4-FFF2-40B4-BE49-F238E27FC236}">
                <a16:creationId xmlns:a16="http://schemas.microsoft.com/office/drawing/2014/main" id="{DD55A60F-2211-43C8-87A1-B3527247A74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8974" y="6479229"/>
            <a:ext cx="309080" cy="315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539760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el 1">
            <a:extLst>
              <a:ext uri="{FF2B5EF4-FFF2-40B4-BE49-F238E27FC236}">
                <a16:creationId xmlns:a16="http://schemas.microsoft.com/office/drawing/2014/main" id="{0A3E063F-754A-40BF-ABD7-61C4064F56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434" y="513183"/>
            <a:ext cx="10810965" cy="684213"/>
          </a:xfrm>
        </p:spPr>
        <p:txBody>
          <a:bodyPr/>
          <a:lstStyle/>
          <a:p>
            <a:r>
              <a:rPr lang="de-DE" b="0" dirty="0">
                <a:solidFill>
                  <a:schemeClr val="tx1">
                    <a:lumMod val="75000"/>
                    <a:lumOff val="25000"/>
                  </a:schemeClr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Verkehrsnachfrage - Verkehrssicherheit</a:t>
            </a:r>
            <a:endParaRPr lang="de-DE" b="0" dirty="0">
              <a:solidFill>
                <a:schemeClr val="bg1">
                  <a:lumMod val="75000"/>
                </a:schemeClr>
              </a:solidFill>
              <a:latin typeface="Avenir Next LT Pro" panose="020B0504020202020204" pitchFamily="34" charset="0"/>
            </a:endParaRP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187294AC-C377-410C-91D3-CADB987DF1DC}"/>
              </a:ext>
            </a:extLst>
          </p:cNvPr>
          <p:cNvSpPr/>
          <p:nvPr/>
        </p:nvSpPr>
        <p:spPr>
          <a:xfrm>
            <a:off x="0" y="6415936"/>
            <a:ext cx="12192000" cy="442064"/>
          </a:xfrm>
          <a:prstGeom prst="rect">
            <a:avLst/>
          </a:prstGeom>
          <a:solidFill>
            <a:srgbClr val="1976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B2A2DBDC-6EC3-47AC-85A6-CC106AF42F16}"/>
              </a:ext>
            </a:extLst>
          </p:cNvPr>
          <p:cNvGrpSpPr>
            <a:grpSpLocks noChangeAspect="1"/>
          </p:cNvGrpSpPr>
          <p:nvPr/>
        </p:nvGrpSpPr>
        <p:grpSpPr>
          <a:xfrm>
            <a:off x="101230" y="6514549"/>
            <a:ext cx="1737095" cy="229166"/>
            <a:chOff x="766354" y="1592366"/>
            <a:chExt cx="4432663" cy="584778"/>
          </a:xfrm>
        </p:grpSpPr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9BF63794-BE40-42FD-92DC-7F1E8CA802F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02" t="15068" r="13532" b="58184"/>
            <a:stretch/>
          </p:blipFill>
          <p:spPr>
            <a:xfrm>
              <a:off x="766354" y="1592368"/>
              <a:ext cx="2516777" cy="584776"/>
            </a:xfrm>
            <a:prstGeom prst="rect">
              <a:avLst/>
            </a:prstGeom>
          </p:spPr>
        </p:pic>
        <p:pic>
          <p:nvPicPr>
            <p:cNvPr id="14" name="Grafik 13">
              <a:extLst>
                <a:ext uri="{FF2B5EF4-FFF2-40B4-BE49-F238E27FC236}">
                  <a16:creationId xmlns:a16="http://schemas.microsoft.com/office/drawing/2014/main" id="{11E4E5CB-CA31-4E48-9562-4633E73AEBE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463" t="49319" r="24641" b="23933"/>
            <a:stretch/>
          </p:blipFill>
          <p:spPr>
            <a:xfrm>
              <a:off x="3283131" y="1592366"/>
              <a:ext cx="1915886" cy="584777"/>
            </a:xfrm>
            <a:prstGeom prst="rect">
              <a:avLst/>
            </a:prstGeom>
          </p:spPr>
        </p:pic>
      </p:grpSp>
      <p:pic>
        <p:nvPicPr>
          <p:cNvPr id="16" name="Grafik 15">
            <a:extLst>
              <a:ext uri="{FF2B5EF4-FFF2-40B4-BE49-F238E27FC236}">
                <a16:creationId xmlns:a16="http://schemas.microsoft.com/office/drawing/2014/main" id="{BC98AD16-9AEC-4A3A-858B-25E571BEB1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7068" y="991805"/>
            <a:ext cx="7554932" cy="5341599"/>
          </a:xfrm>
          <a:prstGeom prst="rect">
            <a:avLst/>
          </a:prstGeom>
        </p:spPr>
      </p:pic>
      <p:sp>
        <p:nvSpPr>
          <p:cNvPr id="19" name="Inhaltsplatzhalter 2">
            <a:extLst>
              <a:ext uri="{FF2B5EF4-FFF2-40B4-BE49-F238E27FC236}">
                <a16:creationId xmlns:a16="http://schemas.microsoft.com/office/drawing/2014/main" id="{9AD999A7-9E68-4E9D-A3AA-6C43E7DE095A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48113" y="1550126"/>
            <a:ext cx="3988955" cy="4279174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de-DE" sz="140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Zweck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sz="140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Einschätzung der Verkehrssicherheit für Radfahrende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sz="140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Orte mit häufigen Unfällen identifizieren</a:t>
            </a:r>
          </a:p>
          <a:p>
            <a:pPr>
              <a:spcBef>
                <a:spcPts val="600"/>
              </a:spcBef>
            </a:pPr>
            <a:r>
              <a:rPr lang="de-DE" sz="1400" b="1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Datenerhebung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sz="140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Datenquelle: Unfallatlas der Statistikämter (</a:t>
            </a:r>
            <a:r>
              <a:rPr lang="de-DE" sz="140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  <a:hlinkClick r:id="rId4"/>
              </a:rPr>
              <a:t>https://unfallatlas.statistikportal.de/</a:t>
            </a:r>
            <a:r>
              <a:rPr lang="de-DE" sz="140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)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sz="140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Datenbasis: Unfälle mit </a:t>
            </a:r>
            <a:r>
              <a:rPr lang="de-DE" sz="1400" dirty="0" err="1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Radfahrendenbeteiligung</a:t>
            </a:r>
            <a:r>
              <a:rPr lang="de-DE" sz="140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 von 2021 - 2023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sz="1400" dirty="0" err="1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Geopackage</a:t>
            </a:r>
            <a:r>
              <a:rPr lang="de-DE" sz="140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 herunterladen und in QGIS-Laden und Darstellung mit Layer-Stildatei anpassen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sz="140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Punktgröße symbolisiert Unfallfolge (klein = Leichtverletzt; mittel = Schwerverletzt; schwarzes Quadrat = Todesfolge)</a:t>
            </a:r>
          </a:p>
          <a:p>
            <a:pPr lvl="1"/>
            <a:r>
              <a:rPr lang="de-DE" sz="1400" b="1" dirty="0">
                <a:solidFill>
                  <a:schemeClr val="tx1"/>
                </a:solidFill>
                <a:latin typeface="Avenir Next LT Pro" panose="020B0504020202020204" pitchFamily="34" charset="0"/>
              </a:rPr>
              <a:t>Ebene: Erweitertes Schulumfeld</a:t>
            </a:r>
          </a:p>
        </p:txBody>
      </p:sp>
      <p:pic>
        <p:nvPicPr>
          <p:cNvPr id="11" name="Grafik 10" descr="Ein Bild, das Grafiken, Screenshot, Kreis, Logo enthält.&#10;&#10;Automatisch generierte Beschreibung">
            <a:extLst>
              <a:ext uri="{FF2B5EF4-FFF2-40B4-BE49-F238E27FC236}">
                <a16:creationId xmlns:a16="http://schemas.microsoft.com/office/drawing/2014/main" id="{AE930235-7BE2-44A5-9107-2F623494085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6515" y="6406697"/>
            <a:ext cx="1008234" cy="461683"/>
          </a:xfrm>
          <a:prstGeom prst="rect">
            <a:avLst/>
          </a:prstGeom>
        </p:spPr>
      </p:pic>
      <p:pic>
        <p:nvPicPr>
          <p:cNvPr id="15" name="Grafik 14" descr="Ein Bild, das Schrift, Grafiken, Logo, Grafikdesign enthält.&#10;&#10;Automatisch generierte Beschreibung">
            <a:extLst>
              <a:ext uri="{FF2B5EF4-FFF2-40B4-BE49-F238E27FC236}">
                <a16:creationId xmlns:a16="http://schemas.microsoft.com/office/drawing/2014/main" id="{7D0F2BE9-9028-46AD-BA1A-20D97344B7B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0058" y="6506888"/>
            <a:ext cx="643612" cy="260070"/>
          </a:xfrm>
          <a:prstGeom prst="rect">
            <a:avLst/>
          </a:prstGeom>
        </p:spPr>
      </p:pic>
      <p:pic>
        <p:nvPicPr>
          <p:cNvPr id="17" name="Grafik 16" descr="Ein Bild, das Text, Screenshot, Schrift, Visitenkarte enthält.&#10;&#10;Automatisch generierte Beschreibung">
            <a:extLst>
              <a:ext uri="{FF2B5EF4-FFF2-40B4-BE49-F238E27FC236}">
                <a16:creationId xmlns:a16="http://schemas.microsoft.com/office/drawing/2014/main" id="{7CD808A0-191D-42B2-999D-9AEC72AAB8B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8974" y="6479229"/>
            <a:ext cx="309080" cy="315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99380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el 1">
            <a:extLst>
              <a:ext uri="{FF2B5EF4-FFF2-40B4-BE49-F238E27FC236}">
                <a16:creationId xmlns:a16="http://schemas.microsoft.com/office/drawing/2014/main" id="{0A3E063F-754A-40BF-ABD7-61C4064F56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434" y="513183"/>
            <a:ext cx="10810965" cy="684213"/>
          </a:xfrm>
        </p:spPr>
        <p:txBody>
          <a:bodyPr/>
          <a:lstStyle/>
          <a:p>
            <a:r>
              <a:rPr lang="de-DE" b="0" dirty="0">
                <a:solidFill>
                  <a:schemeClr val="tx1">
                    <a:lumMod val="75000"/>
                    <a:lumOff val="25000"/>
                  </a:schemeClr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Verkehrsnachfrage - Verkehrssicherheit</a:t>
            </a:r>
            <a:endParaRPr lang="de-DE" b="0" dirty="0">
              <a:solidFill>
                <a:schemeClr val="bg1">
                  <a:lumMod val="75000"/>
                </a:schemeClr>
              </a:solidFill>
              <a:latin typeface="Avenir Next LT Pro" panose="020B0504020202020204" pitchFamily="34" charset="0"/>
            </a:endParaRP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187294AC-C377-410C-91D3-CADB987DF1DC}"/>
              </a:ext>
            </a:extLst>
          </p:cNvPr>
          <p:cNvSpPr/>
          <p:nvPr/>
        </p:nvSpPr>
        <p:spPr>
          <a:xfrm>
            <a:off x="0" y="6415936"/>
            <a:ext cx="12192000" cy="442064"/>
          </a:xfrm>
          <a:prstGeom prst="rect">
            <a:avLst/>
          </a:prstGeom>
          <a:solidFill>
            <a:srgbClr val="1976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B2A2DBDC-6EC3-47AC-85A6-CC106AF42F16}"/>
              </a:ext>
            </a:extLst>
          </p:cNvPr>
          <p:cNvGrpSpPr>
            <a:grpSpLocks noChangeAspect="1"/>
          </p:cNvGrpSpPr>
          <p:nvPr/>
        </p:nvGrpSpPr>
        <p:grpSpPr>
          <a:xfrm>
            <a:off x="101230" y="6514549"/>
            <a:ext cx="1737095" cy="229166"/>
            <a:chOff x="766354" y="1592366"/>
            <a:chExt cx="4432663" cy="584778"/>
          </a:xfrm>
        </p:grpSpPr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9BF63794-BE40-42FD-92DC-7F1E8CA802F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02" t="15068" r="13532" b="58184"/>
            <a:stretch/>
          </p:blipFill>
          <p:spPr>
            <a:xfrm>
              <a:off x="766354" y="1592368"/>
              <a:ext cx="2516777" cy="584776"/>
            </a:xfrm>
            <a:prstGeom prst="rect">
              <a:avLst/>
            </a:prstGeom>
          </p:spPr>
        </p:pic>
        <p:pic>
          <p:nvPicPr>
            <p:cNvPr id="14" name="Grafik 13">
              <a:extLst>
                <a:ext uri="{FF2B5EF4-FFF2-40B4-BE49-F238E27FC236}">
                  <a16:creationId xmlns:a16="http://schemas.microsoft.com/office/drawing/2014/main" id="{11E4E5CB-CA31-4E48-9562-4633E73AEBE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463" t="49319" r="24641" b="23933"/>
            <a:stretch/>
          </p:blipFill>
          <p:spPr>
            <a:xfrm>
              <a:off x="3283131" y="1592366"/>
              <a:ext cx="1915886" cy="584777"/>
            </a:xfrm>
            <a:prstGeom prst="rect">
              <a:avLst/>
            </a:prstGeom>
          </p:spPr>
        </p:pic>
      </p:grpSp>
      <p:pic>
        <p:nvPicPr>
          <p:cNvPr id="3" name="Grafik 2">
            <a:extLst>
              <a:ext uri="{FF2B5EF4-FFF2-40B4-BE49-F238E27FC236}">
                <a16:creationId xmlns:a16="http://schemas.microsoft.com/office/drawing/2014/main" id="{05307110-98E1-40F9-BA43-B40DD588CF7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439" y="0"/>
            <a:ext cx="12196439" cy="6400264"/>
          </a:xfrm>
          <a:prstGeom prst="rect">
            <a:avLst/>
          </a:prstGeom>
        </p:spPr>
      </p:pic>
      <p:sp>
        <p:nvSpPr>
          <p:cNvPr id="15" name="Inhaltsplatzhalter 2">
            <a:extLst>
              <a:ext uri="{FF2B5EF4-FFF2-40B4-BE49-F238E27FC236}">
                <a16:creationId xmlns:a16="http://schemas.microsoft.com/office/drawing/2014/main" id="{EDF387D1-A207-453F-88F1-97C5C76CF321}"/>
              </a:ext>
            </a:extLst>
          </p:cNvPr>
          <p:cNvSpPr txBox="1">
            <a:spLocks/>
          </p:cNvSpPr>
          <p:nvPr/>
        </p:nvSpPr>
        <p:spPr>
          <a:xfrm>
            <a:off x="495641" y="3486837"/>
            <a:ext cx="3387888" cy="2278963"/>
          </a:xfrm>
          <a:prstGeom prst="rect">
            <a:avLst/>
          </a:prstGeom>
          <a:solidFill>
            <a:schemeClr val="bg1">
              <a:alpha val="65000"/>
            </a:schemeClr>
          </a:solidFill>
          <a:ln>
            <a:noFill/>
          </a:ln>
        </p:spPr>
        <p:txBody>
          <a:bodyPr vert="horz" lIns="0" tIns="0" rIns="0" bIns="0" rtlCol="0">
            <a:noAutofit/>
          </a:bodyPr>
          <a:lstStyle>
            <a:lvl1pPr marL="0" indent="0" algn="l" defTabSz="914269" rtl="0" eaLnBrk="1" latinLnBrk="0" hangingPunct="1"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None/>
              <a:defRPr sz="16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269" rtl="0" eaLnBrk="1" latinLnBrk="0" hangingPunct="1">
              <a:spcBef>
                <a:spcPts val="0"/>
              </a:spcBef>
              <a:spcAft>
                <a:spcPts val="600"/>
              </a:spcAft>
              <a:buFont typeface="Open Sans" panose="020B0606030504020204" pitchFamily="34" charset="0"/>
              <a:buNone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269" rtl="0" eaLnBrk="1" latinLnBrk="0" hangingPunct="1">
              <a:spcBef>
                <a:spcPts val="12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252000" indent="-144000" algn="l" defTabSz="914269" rtl="0" eaLnBrk="1" latinLnBrk="0" hangingPunct="1">
              <a:spcBef>
                <a:spcPts val="0"/>
              </a:spcBef>
              <a:buFont typeface="Open Sans" panose="020B0606030504020204" pitchFamily="34" charset="0"/>
              <a:buChar char="–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269" rtl="0" eaLnBrk="1" latinLnBrk="0" hangingPunct="1">
              <a:spcBef>
                <a:spcPts val="600"/>
              </a:spcBef>
              <a:spcAft>
                <a:spcPts val="0"/>
              </a:spcAft>
              <a:buFont typeface="Symbol" panose="05050102010706020507" pitchFamily="18" charset="2"/>
              <a:buNone/>
              <a:defRPr sz="1400" b="1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0" marR="0" indent="0" algn="l" defTabSz="914269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252000" marR="0" indent="-252000" algn="l" defTabSz="9142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—"/>
              <a:tabLst/>
              <a:defRPr lang="de-DE" sz="1400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252000" marR="0" indent="-144000" algn="l" defTabSz="9142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Open Sans" panose="020B0606030504020204" pitchFamily="34" charset="0"/>
              <a:buChar char="–"/>
              <a:tabLst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396000" marR="0" indent="-144000" algn="l" defTabSz="9142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de-DE" sz="120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Hoffmann-von-Fallersleben-Gymnasium</a:t>
            </a:r>
          </a:p>
          <a:p>
            <a:pPr marL="17145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DE" sz="1200" b="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Im erweiterten Schulumfeld haben sich zwischen 2021 und 2023 insgesamt 26 Unfälle ereignet, darunter 3 mit Schwerverletzten.</a:t>
            </a:r>
          </a:p>
          <a:p>
            <a:pPr marL="17145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DE" sz="1200" b="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Der Hauptteil der Unfälle fand zur Innenstadt hin statt, allerdings sind auch mehrere Unfälle am Ringgleis festzustellen</a:t>
            </a:r>
          </a:p>
          <a:p>
            <a:pPr marL="17145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DE" sz="1200" b="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Kein Jahr besonders auffällig</a:t>
            </a:r>
            <a:endParaRPr lang="de-DE" sz="1200" dirty="0">
              <a:solidFill>
                <a:schemeClr val="tx1"/>
              </a:solidFill>
              <a:latin typeface="Avenir Next LT Pro" panose="020B0504020202020204" pitchFamily="34" charset="0"/>
              <a:cs typeface="Arial" panose="020B0604020202020204" pitchFamily="34" charset="0"/>
            </a:endParaRPr>
          </a:p>
          <a:p>
            <a:pPr marL="285750" lvl="1" indent="-285750">
              <a:buFont typeface="Arial" panose="020B0604020202020204" pitchFamily="34" charset="0"/>
              <a:buChar char="•"/>
            </a:pPr>
            <a:endParaRPr lang="de-DE" sz="1200" dirty="0">
              <a:solidFill>
                <a:schemeClr val="tx1"/>
              </a:solidFill>
              <a:latin typeface="Avenir Next LT Pro" panose="020B0504020202020204" pitchFamily="34" charset="0"/>
            </a:endParaRPr>
          </a:p>
        </p:txBody>
      </p:sp>
      <p:pic>
        <p:nvPicPr>
          <p:cNvPr id="11" name="Grafik 10" descr="Ein Bild, das Grafiken, Screenshot, Kreis, Logo enthält.&#10;&#10;Automatisch generierte Beschreibung">
            <a:extLst>
              <a:ext uri="{FF2B5EF4-FFF2-40B4-BE49-F238E27FC236}">
                <a16:creationId xmlns:a16="http://schemas.microsoft.com/office/drawing/2014/main" id="{514052C4-8A7B-4C60-8C51-A69AB5B59D6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6515" y="6406697"/>
            <a:ext cx="1008234" cy="461683"/>
          </a:xfrm>
          <a:prstGeom prst="rect">
            <a:avLst/>
          </a:prstGeom>
        </p:spPr>
      </p:pic>
      <p:pic>
        <p:nvPicPr>
          <p:cNvPr id="16" name="Grafik 15" descr="Ein Bild, das Schrift, Grafiken, Logo, Grafikdesign enthält.&#10;&#10;Automatisch generierte Beschreibung">
            <a:extLst>
              <a:ext uri="{FF2B5EF4-FFF2-40B4-BE49-F238E27FC236}">
                <a16:creationId xmlns:a16="http://schemas.microsoft.com/office/drawing/2014/main" id="{6E8F80F8-A1E1-4F09-9A3D-02D2CC48CB6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0058" y="6506888"/>
            <a:ext cx="643612" cy="260070"/>
          </a:xfrm>
          <a:prstGeom prst="rect">
            <a:avLst/>
          </a:prstGeom>
        </p:spPr>
      </p:pic>
      <p:pic>
        <p:nvPicPr>
          <p:cNvPr id="17" name="Grafik 16" descr="Ein Bild, das Text, Screenshot, Schrift, Visitenkarte enthält.&#10;&#10;Automatisch generierte Beschreibung">
            <a:extLst>
              <a:ext uri="{FF2B5EF4-FFF2-40B4-BE49-F238E27FC236}">
                <a16:creationId xmlns:a16="http://schemas.microsoft.com/office/drawing/2014/main" id="{E0ED45B0-2049-44B1-A709-D582D54EF27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8974" y="6479229"/>
            <a:ext cx="309080" cy="315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919248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el 1">
            <a:extLst>
              <a:ext uri="{FF2B5EF4-FFF2-40B4-BE49-F238E27FC236}">
                <a16:creationId xmlns:a16="http://schemas.microsoft.com/office/drawing/2014/main" id="{0A3E063F-754A-40BF-ABD7-61C4064F56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434" y="513183"/>
            <a:ext cx="10810965" cy="684213"/>
          </a:xfrm>
        </p:spPr>
        <p:txBody>
          <a:bodyPr/>
          <a:lstStyle/>
          <a:p>
            <a:r>
              <a:rPr lang="de-DE" b="0" dirty="0">
                <a:solidFill>
                  <a:schemeClr val="tx1">
                    <a:lumMod val="75000"/>
                    <a:lumOff val="25000"/>
                  </a:schemeClr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Verkehrsnachfrage - Verkehrssicherheit</a:t>
            </a:r>
            <a:endParaRPr lang="de-DE" b="0" dirty="0">
              <a:solidFill>
                <a:schemeClr val="bg1">
                  <a:lumMod val="75000"/>
                </a:schemeClr>
              </a:solidFill>
              <a:latin typeface="Avenir Next LT Pro" panose="020B0504020202020204" pitchFamily="34" charset="0"/>
            </a:endParaRP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187294AC-C377-410C-91D3-CADB987DF1DC}"/>
              </a:ext>
            </a:extLst>
          </p:cNvPr>
          <p:cNvSpPr/>
          <p:nvPr/>
        </p:nvSpPr>
        <p:spPr>
          <a:xfrm>
            <a:off x="0" y="6415936"/>
            <a:ext cx="12192000" cy="442064"/>
          </a:xfrm>
          <a:prstGeom prst="rect">
            <a:avLst/>
          </a:prstGeom>
          <a:solidFill>
            <a:srgbClr val="1976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B2A2DBDC-6EC3-47AC-85A6-CC106AF42F16}"/>
              </a:ext>
            </a:extLst>
          </p:cNvPr>
          <p:cNvGrpSpPr>
            <a:grpSpLocks noChangeAspect="1"/>
          </p:cNvGrpSpPr>
          <p:nvPr/>
        </p:nvGrpSpPr>
        <p:grpSpPr>
          <a:xfrm>
            <a:off x="101230" y="6514549"/>
            <a:ext cx="1737095" cy="229166"/>
            <a:chOff x="766354" y="1592366"/>
            <a:chExt cx="4432663" cy="584778"/>
          </a:xfrm>
        </p:grpSpPr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9BF63794-BE40-42FD-92DC-7F1E8CA802F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02" t="15068" r="13532" b="58184"/>
            <a:stretch/>
          </p:blipFill>
          <p:spPr>
            <a:xfrm>
              <a:off x="766354" y="1592368"/>
              <a:ext cx="2516777" cy="584776"/>
            </a:xfrm>
            <a:prstGeom prst="rect">
              <a:avLst/>
            </a:prstGeom>
          </p:spPr>
        </p:pic>
        <p:pic>
          <p:nvPicPr>
            <p:cNvPr id="14" name="Grafik 13">
              <a:extLst>
                <a:ext uri="{FF2B5EF4-FFF2-40B4-BE49-F238E27FC236}">
                  <a16:creationId xmlns:a16="http://schemas.microsoft.com/office/drawing/2014/main" id="{11E4E5CB-CA31-4E48-9562-4633E73AEBE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463" t="49319" r="24641" b="23933"/>
            <a:stretch/>
          </p:blipFill>
          <p:spPr>
            <a:xfrm>
              <a:off x="3283131" y="1592366"/>
              <a:ext cx="1915886" cy="584777"/>
            </a:xfrm>
            <a:prstGeom prst="rect">
              <a:avLst/>
            </a:prstGeom>
          </p:spPr>
        </p:pic>
      </p:grpSp>
      <p:sp>
        <p:nvSpPr>
          <p:cNvPr id="25" name="Inhaltsplatzhalter 2">
            <a:extLst>
              <a:ext uri="{FF2B5EF4-FFF2-40B4-BE49-F238E27FC236}">
                <a16:creationId xmlns:a16="http://schemas.microsoft.com/office/drawing/2014/main" id="{8E616D80-4113-421B-9E46-C62D14665C78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57588" y="1635851"/>
            <a:ext cx="3988955" cy="1621699"/>
          </a:xfrm>
          <a:solidFill>
            <a:schemeClr val="bg1">
              <a:alpha val="65000"/>
            </a:schemeClr>
          </a:solidFill>
        </p:spPr>
        <p:txBody>
          <a:bodyPr/>
          <a:lstStyle/>
          <a:p>
            <a:pPr>
              <a:spcBef>
                <a:spcPts val="600"/>
              </a:spcBef>
            </a:pPr>
            <a:r>
              <a:rPr lang="de-DE" b="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Im erweiterten Schulumfeld haben sich zwischen 2021 und 2023 insgesamt 26 Unfälle ereignet, darunter 3 mit Schwerverletzten.</a:t>
            </a:r>
          </a:p>
          <a:p>
            <a:pPr>
              <a:spcBef>
                <a:spcPts val="600"/>
              </a:spcBef>
            </a:pPr>
            <a:r>
              <a:rPr lang="de-DE" b="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Der Hauptteil der Unfälle fand zur Innenstadt hin statt, allerdings </a:t>
            </a:r>
            <a:r>
              <a:rPr lang="de-DE" b="0" dirty="0" err="1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fandenn</a:t>
            </a:r>
            <a:endParaRPr lang="de-DE" b="0" dirty="0">
              <a:solidFill>
                <a:schemeClr val="tx1"/>
              </a:solidFill>
              <a:latin typeface="Avenir Next LT Pro" panose="020B0504020202020204" pitchFamily="34" charset="0"/>
              <a:cs typeface="Arial" panose="020B0604020202020204" pitchFamily="34" charset="0"/>
            </a:endParaRPr>
          </a:p>
          <a:p>
            <a:pPr marL="285750" lvl="1" indent="-285750">
              <a:buFont typeface="Arial" panose="020B0604020202020204" pitchFamily="34" charset="0"/>
              <a:buChar char="•"/>
            </a:pPr>
            <a:endParaRPr lang="de-DE" dirty="0">
              <a:solidFill>
                <a:schemeClr val="tx1"/>
              </a:solidFill>
              <a:latin typeface="Avenir Next LT Pro" panose="020B0504020202020204" pitchFamily="34" charset="0"/>
            </a:endParaRPr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id="{F5492CB7-F904-46CB-823F-1A0ACEDFBEF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001"/>
            <a:ext cx="12192000" cy="6397935"/>
          </a:xfrm>
          <a:prstGeom prst="rect">
            <a:avLst/>
          </a:prstGeom>
        </p:spPr>
      </p:pic>
      <p:sp>
        <p:nvSpPr>
          <p:cNvPr id="20" name="Inhaltsplatzhalter 2">
            <a:extLst>
              <a:ext uri="{FF2B5EF4-FFF2-40B4-BE49-F238E27FC236}">
                <a16:creationId xmlns:a16="http://schemas.microsoft.com/office/drawing/2014/main" id="{4F161318-2512-49FD-9252-1D76F1201376}"/>
              </a:ext>
            </a:extLst>
          </p:cNvPr>
          <p:cNvSpPr txBox="1">
            <a:spLocks/>
          </p:cNvSpPr>
          <p:nvPr/>
        </p:nvSpPr>
        <p:spPr>
          <a:xfrm>
            <a:off x="8591891" y="3559125"/>
            <a:ext cx="3387888" cy="1031926"/>
          </a:xfrm>
          <a:prstGeom prst="rect">
            <a:avLst/>
          </a:prstGeom>
          <a:solidFill>
            <a:schemeClr val="bg1">
              <a:alpha val="65000"/>
            </a:schemeClr>
          </a:solidFill>
          <a:ln>
            <a:noFill/>
          </a:ln>
        </p:spPr>
        <p:txBody>
          <a:bodyPr vert="horz" lIns="0" tIns="0" rIns="0" bIns="0" rtlCol="0">
            <a:noAutofit/>
          </a:bodyPr>
          <a:lstStyle>
            <a:lvl1pPr marL="0" indent="0" algn="l" defTabSz="914269" rtl="0" eaLnBrk="1" latinLnBrk="0" hangingPunct="1"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None/>
              <a:defRPr sz="16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269" rtl="0" eaLnBrk="1" latinLnBrk="0" hangingPunct="1">
              <a:spcBef>
                <a:spcPts val="0"/>
              </a:spcBef>
              <a:spcAft>
                <a:spcPts val="600"/>
              </a:spcAft>
              <a:buFont typeface="Open Sans" panose="020B0606030504020204" pitchFamily="34" charset="0"/>
              <a:buNone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269" rtl="0" eaLnBrk="1" latinLnBrk="0" hangingPunct="1">
              <a:spcBef>
                <a:spcPts val="12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252000" indent="-144000" algn="l" defTabSz="914269" rtl="0" eaLnBrk="1" latinLnBrk="0" hangingPunct="1">
              <a:spcBef>
                <a:spcPts val="0"/>
              </a:spcBef>
              <a:buFont typeface="Open Sans" panose="020B0606030504020204" pitchFamily="34" charset="0"/>
              <a:buChar char="–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269" rtl="0" eaLnBrk="1" latinLnBrk="0" hangingPunct="1">
              <a:spcBef>
                <a:spcPts val="600"/>
              </a:spcBef>
              <a:spcAft>
                <a:spcPts val="0"/>
              </a:spcAft>
              <a:buFont typeface="Symbol" panose="05050102010706020507" pitchFamily="18" charset="2"/>
              <a:buNone/>
              <a:defRPr sz="1400" b="1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0" marR="0" indent="0" algn="l" defTabSz="914269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252000" marR="0" indent="-252000" algn="l" defTabSz="9142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—"/>
              <a:tabLst/>
              <a:defRPr lang="de-DE" sz="1400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252000" marR="0" indent="-144000" algn="l" defTabSz="9142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Open Sans" panose="020B0606030504020204" pitchFamily="34" charset="0"/>
              <a:buChar char="–"/>
              <a:tabLst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396000" marR="0" indent="-144000" algn="l" defTabSz="9142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de-DE" sz="120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Gymnasium Raabeschule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Insgesamt deutlich weniger (4) Unfälle im erweiterten Schulumfeld 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Fast alle Unfälle am Sachsendamm</a:t>
            </a:r>
          </a:p>
          <a:p>
            <a:pPr lvl="1"/>
            <a:endParaRPr lang="de-DE" sz="1200" dirty="0">
              <a:solidFill>
                <a:schemeClr val="tx1"/>
              </a:solidFill>
              <a:latin typeface="Avenir Next LT Pro" panose="020B0504020202020204" pitchFamily="34" charset="0"/>
              <a:cs typeface="Arial" panose="020B0604020202020204" pitchFamily="34" charset="0"/>
            </a:endParaRPr>
          </a:p>
          <a:p>
            <a:pPr marL="285750" lvl="1" indent="-285750">
              <a:buFont typeface="Arial" panose="020B0604020202020204" pitchFamily="34" charset="0"/>
              <a:buChar char="•"/>
            </a:pPr>
            <a:endParaRPr lang="de-DE" sz="1200" dirty="0">
              <a:solidFill>
                <a:schemeClr val="tx1"/>
              </a:solidFill>
              <a:latin typeface="Avenir Next LT Pro" panose="020B0504020202020204" pitchFamily="34" charset="0"/>
            </a:endParaRPr>
          </a:p>
        </p:txBody>
      </p:sp>
      <p:pic>
        <p:nvPicPr>
          <p:cNvPr id="11" name="Grafik 10" descr="Ein Bild, das Grafiken, Screenshot, Kreis, Logo enthält.&#10;&#10;Automatisch generierte Beschreibung">
            <a:extLst>
              <a:ext uri="{FF2B5EF4-FFF2-40B4-BE49-F238E27FC236}">
                <a16:creationId xmlns:a16="http://schemas.microsoft.com/office/drawing/2014/main" id="{47BF6093-AC46-4982-9C78-D99815C1A07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6515" y="6406697"/>
            <a:ext cx="1008234" cy="461683"/>
          </a:xfrm>
          <a:prstGeom prst="rect">
            <a:avLst/>
          </a:prstGeom>
        </p:spPr>
      </p:pic>
      <p:pic>
        <p:nvPicPr>
          <p:cNvPr id="16" name="Grafik 15" descr="Ein Bild, das Schrift, Grafiken, Logo, Grafikdesign enthält.&#10;&#10;Automatisch generierte Beschreibung">
            <a:extLst>
              <a:ext uri="{FF2B5EF4-FFF2-40B4-BE49-F238E27FC236}">
                <a16:creationId xmlns:a16="http://schemas.microsoft.com/office/drawing/2014/main" id="{0E05ECF1-3266-4153-941B-DAA39ED2269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0058" y="6506888"/>
            <a:ext cx="643612" cy="260070"/>
          </a:xfrm>
          <a:prstGeom prst="rect">
            <a:avLst/>
          </a:prstGeom>
        </p:spPr>
      </p:pic>
      <p:pic>
        <p:nvPicPr>
          <p:cNvPr id="18" name="Grafik 17" descr="Ein Bild, das Text, Screenshot, Schrift, Visitenkarte enthält.&#10;&#10;Automatisch generierte Beschreibung">
            <a:extLst>
              <a:ext uri="{FF2B5EF4-FFF2-40B4-BE49-F238E27FC236}">
                <a16:creationId xmlns:a16="http://schemas.microsoft.com/office/drawing/2014/main" id="{660E0268-9497-4AE2-A843-59F67D36976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8974" y="6479229"/>
            <a:ext cx="309080" cy="315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717971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>
            <a:extLst>
              <a:ext uri="{FF2B5EF4-FFF2-40B4-BE49-F238E27FC236}">
                <a16:creationId xmlns:a16="http://schemas.microsoft.com/office/drawing/2014/main" id="{187294AC-C377-410C-91D3-CADB987DF1DC}"/>
              </a:ext>
            </a:extLst>
          </p:cNvPr>
          <p:cNvSpPr/>
          <p:nvPr/>
        </p:nvSpPr>
        <p:spPr>
          <a:xfrm>
            <a:off x="0" y="6415936"/>
            <a:ext cx="12192000" cy="442064"/>
          </a:xfrm>
          <a:prstGeom prst="rect">
            <a:avLst/>
          </a:prstGeom>
          <a:solidFill>
            <a:srgbClr val="1976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B2A2DBDC-6EC3-47AC-85A6-CC106AF42F16}"/>
              </a:ext>
            </a:extLst>
          </p:cNvPr>
          <p:cNvGrpSpPr>
            <a:grpSpLocks noChangeAspect="1"/>
          </p:cNvGrpSpPr>
          <p:nvPr/>
        </p:nvGrpSpPr>
        <p:grpSpPr>
          <a:xfrm>
            <a:off x="101230" y="6514549"/>
            <a:ext cx="1737095" cy="229166"/>
            <a:chOff x="766354" y="1592366"/>
            <a:chExt cx="4432663" cy="584778"/>
          </a:xfrm>
        </p:grpSpPr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9BF63794-BE40-42FD-92DC-7F1E8CA802F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02" t="15068" r="13532" b="58184"/>
            <a:stretch/>
          </p:blipFill>
          <p:spPr>
            <a:xfrm>
              <a:off x="766354" y="1592368"/>
              <a:ext cx="2516777" cy="584776"/>
            </a:xfrm>
            <a:prstGeom prst="rect">
              <a:avLst/>
            </a:prstGeom>
          </p:spPr>
        </p:pic>
        <p:pic>
          <p:nvPicPr>
            <p:cNvPr id="14" name="Grafik 13">
              <a:extLst>
                <a:ext uri="{FF2B5EF4-FFF2-40B4-BE49-F238E27FC236}">
                  <a16:creationId xmlns:a16="http://schemas.microsoft.com/office/drawing/2014/main" id="{11E4E5CB-CA31-4E48-9562-4633E73AEBE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463" t="49319" r="24641" b="23933"/>
            <a:stretch/>
          </p:blipFill>
          <p:spPr>
            <a:xfrm>
              <a:off x="3283131" y="1592366"/>
              <a:ext cx="1915886" cy="584777"/>
            </a:xfrm>
            <a:prstGeom prst="rect">
              <a:avLst/>
            </a:prstGeom>
          </p:spPr>
        </p:pic>
      </p:grpSp>
      <p:sp>
        <p:nvSpPr>
          <p:cNvPr id="26" name="Titel 1">
            <a:extLst>
              <a:ext uri="{FF2B5EF4-FFF2-40B4-BE49-F238E27FC236}">
                <a16:creationId xmlns:a16="http://schemas.microsoft.com/office/drawing/2014/main" id="{0A3E063F-754A-40BF-ABD7-61C4064F56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434" y="513183"/>
            <a:ext cx="10810965" cy="684213"/>
          </a:xfrm>
        </p:spPr>
        <p:txBody>
          <a:bodyPr/>
          <a:lstStyle/>
          <a:p>
            <a:r>
              <a:rPr lang="de-DE" b="0" dirty="0">
                <a:solidFill>
                  <a:schemeClr val="tx1">
                    <a:lumMod val="75000"/>
                    <a:lumOff val="25000"/>
                  </a:schemeClr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Vielen Dank!</a:t>
            </a:r>
            <a:endParaRPr lang="de-DE" b="0" dirty="0">
              <a:solidFill>
                <a:schemeClr val="bg1">
                  <a:lumMod val="75000"/>
                </a:schemeClr>
              </a:solidFill>
              <a:latin typeface="Avenir Next LT Pro" panose="020B0504020202020204" pitchFamily="34" charset="0"/>
            </a:endParaRPr>
          </a:p>
        </p:txBody>
      </p:sp>
      <p:sp>
        <p:nvSpPr>
          <p:cNvPr id="18" name="Inhaltsplatzhalter 2">
            <a:extLst>
              <a:ext uri="{FF2B5EF4-FFF2-40B4-BE49-F238E27FC236}">
                <a16:creationId xmlns:a16="http://schemas.microsoft.com/office/drawing/2014/main" id="{7CBEF64E-390C-432A-AA54-E9124AA6CE75}"/>
              </a:ext>
            </a:extLst>
          </p:cNvPr>
          <p:cNvSpPr txBox="1">
            <a:spLocks/>
          </p:cNvSpPr>
          <p:nvPr/>
        </p:nvSpPr>
        <p:spPr>
          <a:xfrm>
            <a:off x="644434" y="1659908"/>
            <a:ext cx="6064661" cy="3509022"/>
          </a:xfrm>
          <a:prstGeom prst="rect">
            <a:avLst/>
          </a:prstGeom>
          <a:solidFill>
            <a:schemeClr val="bg1">
              <a:alpha val="65000"/>
            </a:schemeClr>
          </a:solidFill>
          <a:ln>
            <a:noFill/>
          </a:ln>
        </p:spPr>
        <p:txBody>
          <a:bodyPr vert="horz" lIns="0" tIns="0" rIns="0" bIns="0" rtlCol="0">
            <a:noAutofit/>
          </a:bodyPr>
          <a:lstStyle>
            <a:lvl1pPr marL="0" indent="0" algn="l" defTabSz="914269" rtl="0" eaLnBrk="1" latinLnBrk="0" hangingPunct="1"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None/>
              <a:defRPr sz="16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269" rtl="0" eaLnBrk="1" latinLnBrk="0" hangingPunct="1">
              <a:spcBef>
                <a:spcPts val="0"/>
              </a:spcBef>
              <a:spcAft>
                <a:spcPts val="600"/>
              </a:spcAft>
              <a:buFont typeface="Open Sans" panose="020B0606030504020204" pitchFamily="34" charset="0"/>
              <a:buNone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269" rtl="0" eaLnBrk="1" latinLnBrk="0" hangingPunct="1">
              <a:spcBef>
                <a:spcPts val="12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252000" indent="-144000" algn="l" defTabSz="914269" rtl="0" eaLnBrk="1" latinLnBrk="0" hangingPunct="1">
              <a:spcBef>
                <a:spcPts val="0"/>
              </a:spcBef>
              <a:buFont typeface="Open Sans" panose="020B0606030504020204" pitchFamily="34" charset="0"/>
              <a:buChar char="–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269" rtl="0" eaLnBrk="1" latinLnBrk="0" hangingPunct="1">
              <a:spcBef>
                <a:spcPts val="600"/>
              </a:spcBef>
              <a:spcAft>
                <a:spcPts val="0"/>
              </a:spcAft>
              <a:buFont typeface="Symbol" panose="05050102010706020507" pitchFamily="18" charset="2"/>
              <a:buNone/>
              <a:defRPr sz="1400" b="1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0" marR="0" indent="0" algn="l" defTabSz="914269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252000" marR="0" indent="-252000" algn="l" defTabSz="9142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—"/>
              <a:tabLst/>
              <a:defRPr lang="de-DE" sz="1400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252000" marR="0" indent="-144000" algn="l" defTabSz="9142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Open Sans" panose="020B0606030504020204" pitchFamily="34" charset="0"/>
              <a:buChar char="–"/>
              <a:tabLst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396000" marR="0" indent="-144000" algn="l" defTabSz="9142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de-DE" sz="2000" b="1" dirty="0">
                <a:solidFill>
                  <a:schemeClr val="tx1"/>
                </a:solidFill>
                <a:latin typeface="Avenir Next LT Pro" panose="020B0504020202020204" pitchFamily="34" charset="0"/>
              </a:rPr>
              <a:t>Kontakt</a:t>
            </a:r>
            <a:r>
              <a:rPr lang="de-DE" b="1" dirty="0">
                <a:solidFill>
                  <a:schemeClr val="tx1"/>
                </a:solidFill>
                <a:latin typeface="Avenir Next LT Pro" panose="020B0504020202020204" pitchFamily="34" charset="0"/>
              </a:rPr>
              <a:t>:</a:t>
            </a:r>
          </a:p>
          <a:p>
            <a:pPr lvl="1"/>
            <a:endParaRPr lang="de-DE" dirty="0">
              <a:solidFill>
                <a:schemeClr val="tx1"/>
              </a:solidFill>
              <a:latin typeface="Avenir Next LT Pro" panose="020B0504020202020204" pitchFamily="34" charset="0"/>
            </a:endParaRPr>
          </a:p>
          <a:p>
            <a:pPr lvl="1"/>
            <a:r>
              <a:rPr lang="de-DE" dirty="0">
                <a:solidFill>
                  <a:schemeClr val="tx1"/>
                </a:solidFill>
                <a:latin typeface="Avenir Next LT Pro" panose="020B0504020202020204" pitchFamily="34" charset="0"/>
              </a:rPr>
              <a:t>Dr.-Ing. Sven Lißner</a:t>
            </a:r>
          </a:p>
          <a:p>
            <a:pPr lvl="1"/>
            <a:r>
              <a:rPr lang="de-DE" dirty="0">
                <a:solidFill>
                  <a:schemeClr val="tx1"/>
                </a:solidFill>
                <a:latin typeface="Avenir Next LT Pro" panose="020B0504020202020204" pitchFamily="34" charset="0"/>
              </a:rPr>
              <a:t>Vision Velo (UG) </a:t>
            </a:r>
          </a:p>
          <a:p>
            <a:pPr lvl="1"/>
            <a:endParaRPr lang="de-DE" dirty="0">
              <a:solidFill>
                <a:schemeClr val="tx1"/>
              </a:solidFill>
              <a:latin typeface="Avenir Next LT Pro" panose="020B0504020202020204" pitchFamily="34" charset="0"/>
            </a:endParaRPr>
          </a:p>
          <a:p>
            <a:pPr lvl="1"/>
            <a:r>
              <a:rPr lang="de-DE" dirty="0">
                <a:solidFill>
                  <a:schemeClr val="tx1"/>
                </a:solidFill>
                <a:latin typeface="Avenir Next LT Pro" panose="020B0504020202020204" pitchFamily="34" charset="0"/>
              </a:rPr>
              <a:t>Königsbrücker Landstraße 45</a:t>
            </a:r>
          </a:p>
          <a:p>
            <a:pPr lvl="1"/>
            <a:r>
              <a:rPr lang="de-DE" dirty="0">
                <a:solidFill>
                  <a:schemeClr val="tx1"/>
                </a:solidFill>
                <a:latin typeface="Avenir Next LT Pro" panose="020B0504020202020204" pitchFamily="34" charset="0"/>
              </a:rPr>
              <a:t>01109 Dresden</a:t>
            </a:r>
          </a:p>
          <a:p>
            <a:pPr lvl="1"/>
            <a:endParaRPr lang="de-DE" dirty="0">
              <a:solidFill>
                <a:schemeClr val="tx1"/>
              </a:solidFill>
              <a:latin typeface="Avenir Next LT Pro" panose="020B0504020202020204" pitchFamily="34" charset="0"/>
            </a:endParaRPr>
          </a:p>
          <a:p>
            <a:pPr lvl="1"/>
            <a:r>
              <a:rPr lang="de-DE" dirty="0">
                <a:solidFill>
                  <a:schemeClr val="tx1"/>
                </a:solidFill>
                <a:latin typeface="Avenir Next LT Pro" panose="020B0504020202020204" pitchFamily="34" charset="0"/>
                <a:hlinkClick r:id="rId3"/>
              </a:rPr>
              <a:t>www.vision-velo.de</a:t>
            </a:r>
            <a:endParaRPr lang="de-DE" dirty="0">
              <a:solidFill>
                <a:schemeClr val="tx1"/>
              </a:solidFill>
              <a:latin typeface="Avenir Next LT Pro" panose="020B0504020202020204" pitchFamily="34" charset="0"/>
            </a:endParaRPr>
          </a:p>
          <a:p>
            <a:pPr lvl="1"/>
            <a:endParaRPr lang="de-DE" dirty="0">
              <a:solidFill>
                <a:schemeClr val="tx1"/>
              </a:solidFill>
              <a:latin typeface="Avenir Next LT Pro" panose="020B0504020202020204" pitchFamily="34" charset="0"/>
            </a:endParaRPr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id="{45A257D8-435A-41FE-A9BB-55729C656EC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5308" y="1659908"/>
            <a:ext cx="1681502" cy="1681502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B385BDA7-75ED-4389-A83A-2B9BDDD598E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58314" y="1659908"/>
            <a:ext cx="1681502" cy="1681502"/>
          </a:xfrm>
          <a:prstGeom prst="rect">
            <a:avLst/>
          </a:prstGeom>
        </p:spPr>
      </p:pic>
      <p:pic>
        <p:nvPicPr>
          <p:cNvPr id="19" name="Grafik 18">
            <a:extLst>
              <a:ext uri="{FF2B5EF4-FFF2-40B4-BE49-F238E27FC236}">
                <a16:creationId xmlns:a16="http://schemas.microsoft.com/office/drawing/2014/main" id="{2FC162EF-0973-43AE-81B5-E5A4D6AF3F7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35308" y="3754551"/>
            <a:ext cx="1681502" cy="1681502"/>
          </a:xfrm>
          <a:prstGeom prst="rect">
            <a:avLst/>
          </a:prstGeom>
        </p:spPr>
      </p:pic>
      <p:pic>
        <p:nvPicPr>
          <p:cNvPr id="20" name="Grafik 19">
            <a:extLst>
              <a:ext uri="{FF2B5EF4-FFF2-40B4-BE49-F238E27FC236}">
                <a16:creationId xmlns:a16="http://schemas.microsoft.com/office/drawing/2014/main" id="{7F8409B9-96D2-4EF3-A558-09D1E95FE56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81320" y="1659908"/>
            <a:ext cx="1681502" cy="1681502"/>
          </a:xfrm>
          <a:prstGeom prst="rect">
            <a:avLst/>
          </a:prstGeom>
        </p:spPr>
      </p:pic>
      <p:pic>
        <p:nvPicPr>
          <p:cNvPr id="22" name="Grafik 21">
            <a:extLst>
              <a:ext uri="{FF2B5EF4-FFF2-40B4-BE49-F238E27FC236}">
                <a16:creationId xmlns:a16="http://schemas.microsoft.com/office/drawing/2014/main" id="{A0EC6C31-C064-4A19-AF12-8077D033C61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58314" y="3754551"/>
            <a:ext cx="1681502" cy="1681502"/>
          </a:xfrm>
          <a:prstGeom prst="rect">
            <a:avLst/>
          </a:prstGeom>
        </p:spPr>
      </p:pic>
      <p:pic>
        <p:nvPicPr>
          <p:cNvPr id="23" name="Grafik 22">
            <a:extLst>
              <a:ext uri="{FF2B5EF4-FFF2-40B4-BE49-F238E27FC236}">
                <a16:creationId xmlns:a16="http://schemas.microsoft.com/office/drawing/2014/main" id="{D63B5B79-DD0D-493F-B310-C0BB466DF58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081320" y="3747665"/>
            <a:ext cx="1681502" cy="1681502"/>
          </a:xfrm>
          <a:prstGeom prst="rect">
            <a:avLst/>
          </a:prstGeom>
        </p:spPr>
      </p:pic>
      <p:sp>
        <p:nvSpPr>
          <p:cNvPr id="27" name="Textfeld 26">
            <a:extLst>
              <a:ext uri="{FF2B5EF4-FFF2-40B4-BE49-F238E27FC236}">
                <a16:creationId xmlns:a16="http://schemas.microsoft.com/office/drawing/2014/main" id="{D5D851AE-C02A-4958-A893-670C08545009}"/>
              </a:ext>
            </a:extLst>
          </p:cNvPr>
          <p:cNvSpPr txBox="1"/>
          <p:nvPr/>
        </p:nvSpPr>
        <p:spPr>
          <a:xfrm>
            <a:off x="4743608" y="3342574"/>
            <a:ext cx="158420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Dr.-Ing. </a:t>
            </a:r>
            <a:r>
              <a:rPr lang="de-DE" sz="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Sven Lißner</a:t>
            </a:r>
            <a:endParaRPr lang="de-DE" sz="800" b="1" dirty="0"/>
          </a:p>
        </p:txBody>
      </p:sp>
      <p:sp>
        <p:nvSpPr>
          <p:cNvPr id="28" name="Textfeld 27">
            <a:extLst>
              <a:ext uri="{FF2B5EF4-FFF2-40B4-BE49-F238E27FC236}">
                <a16:creationId xmlns:a16="http://schemas.microsoft.com/office/drawing/2014/main" id="{02E4121C-3AAB-4A63-9A8B-FBEA399A5EA7}"/>
              </a:ext>
            </a:extLst>
          </p:cNvPr>
          <p:cNvSpPr txBox="1"/>
          <p:nvPr/>
        </p:nvSpPr>
        <p:spPr>
          <a:xfrm>
            <a:off x="6866614" y="3350690"/>
            <a:ext cx="158420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Dr.-Ing. </a:t>
            </a:r>
            <a:r>
              <a:rPr lang="de-DE" sz="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Stefan Huber</a:t>
            </a:r>
            <a:endParaRPr lang="de-DE" sz="800" b="1" dirty="0"/>
          </a:p>
        </p:txBody>
      </p:sp>
      <p:sp>
        <p:nvSpPr>
          <p:cNvPr id="29" name="Textfeld 28">
            <a:extLst>
              <a:ext uri="{FF2B5EF4-FFF2-40B4-BE49-F238E27FC236}">
                <a16:creationId xmlns:a16="http://schemas.microsoft.com/office/drawing/2014/main" id="{1CCE1D12-1051-424D-AF3D-50CDF893CAF5}"/>
              </a:ext>
            </a:extLst>
          </p:cNvPr>
          <p:cNvSpPr txBox="1"/>
          <p:nvPr/>
        </p:nvSpPr>
        <p:spPr>
          <a:xfrm>
            <a:off x="8989620" y="3343635"/>
            <a:ext cx="158420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Dipl.-Ing. </a:t>
            </a:r>
            <a:r>
              <a:rPr lang="de-DE" sz="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Julius Reh</a:t>
            </a:r>
            <a:endParaRPr lang="de-DE" sz="800" b="1" dirty="0"/>
          </a:p>
        </p:txBody>
      </p:sp>
      <p:sp>
        <p:nvSpPr>
          <p:cNvPr id="30" name="Textfeld 29">
            <a:extLst>
              <a:ext uri="{FF2B5EF4-FFF2-40B4-BE49-F238E27FC236}">
                <a16:creationId xmlns:a16="http://schemas.microsoft.com/office/drawing/2014/main" id="{5A2957FD-826B-4C88-918C-593CD1139AFD}"/>
              </a:ext>
            </a:extLst>
          </p:cNvPr>
          <p:cNvSpPr txBox="1"/>
          <p:nvPr/>
        </p:nvSpPr>
        <p:spPr>
          <a:xfrm>
            <a:off x="8989620" y="5421050"/>
            <a:ext cx="1773202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Dipl.-Ing. </a:t>
            </a:r>
            <a:r>
              <a:rPr lang="de-DE" sz="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Iwan Porojkow</a:t>
            </a:r>
            <a:endParaRPr lang="de-DE" sz="800" b="1" dirty="0"/>
          </a:p>
        </p:txBody>
      </p:sp>
      <p:sp>
        <p:nvSpPr>
          <p:cNvPr id="31" name="Textfeld 30">
            <a:extLst>
              <a:ext uri="{FF2B5EF4-FFF2-40B4-BE49-F238E27FC236}">
                <a16:creationId xmlns:a16="http://schemas.microsoft.com/office/drawing/2014/main" id="{EE669CB0-8D7F-46FF-9723-F96F52CCD397}"/>
              </a:ext>
            </a:extLst>
          </p:cNvPr>
          <p:cNvSpPr txBox="1"/>
          <p:nvPr/>
        </p:nvSpPr>
        <p:spPr>
          <a:xfrm>
            <a:off x="4743608" y="5436052"/>
            <a:ext cx="1773202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M.Sc. </a:t>
            </a:r>
            <a:r>
              <a:rPr lang="de-DE" sz="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Paul Lindemann</a:t>
            </a:r>
            <a:endParaRPr lang="de-DE" sz="800" b="1" dirty="0"/>
          </a:p>
        </p:txBody>
      </p:sp>
      <p:sp>
        <p:nvSpPr>
          <p:cNvPr id="32" name="Textfeld 31">
            <a:extLst>
              <a:ext uri="{FF2B5EF4-FFF2-40B4-BE49-F238E27FC236}">
                <a16:creationId xmlns:a16="http://schemas.microsoft.com/office/drawing/2014/main" id="{8BFB013F-9E91-4E04-BCFD-61B46540E189}"/>
              </a:ext>
            </a:extLst>
          </p:cNvPr>
          <p:cNvSpPr txBox="1"/>
          <p:nvPr/>
        </p:nvSpPr>
        <p:spPr>
          <a:xfrm>
            <a:off x="6866614" y="5436051"/>
            <a:ext cx="224335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Dipl.-Ing. </a:t>
            </a:r>
            <a:r>
              <a:rPr lang="de-DE" sz="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Andreas Schellenberger</a:t>
            </a:r>
            <a:endParaRPr lang="de-DE" sz="800" b="1" dirty="0"/>
          </a:p>
        </p:txBody>
      </p:sp>
      <p:sp>
        <p:nvSpPr>
          <p:cNvPr id="25" name="Textfeld 24">
            <a:extLst>
              <a:ext uri="{FF2B5EF4-FFF2-40B4-BE49-F238E27FC236}">
                <a16:creationId xmlns:a16="http://schemas.microsoft.com/office/drawing/2014/main" id="{5F5D1F9B-2C6E-4BDB-842C-A080EE51A07E}"/>
              </a:ext>
            </a:extLst>
          </p:cNvPr>
          <p:cNvSpPr txBox="1"/>
          <p:nvPr/>
        </p:nvSpPr>
        <p:spPr>
          <a:xfrm>
            <a:off x="3613898" y="6522764"/>
            <a:ext cx="84880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/>
          </a:p>
        </p:txBody>
      </p:sp>
      <p:pic>
        <p:nvPicPr>
          <p:cNvPr id="21" name="Grafik 20" descr="Ein Bild, das Grafiken, Screenshot, Kreis, Logo enthält.&#10;&#10;Automatisch generierte Beschreibung">
            <a:extLst>
              <a:ext uri="{FF2B5EF4-FFF2-40B4-BE49-F238E27FC236}">
                <a16:creationId xmlns:a16="http://schemas.microsoft.com/office/drawing/2014/main" id="{A72BC0E9-28C2-46CC-9E89-D4C231588A30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7585" y="306402"/>
            <a:ext cx="1925176" cy="881562"/>
          </a:xfrm>
          <a:prstGeom prst="rect">
            <a:avLst/>
          </a:prstGeom>
        </p:spPr>
      </p:pic>
      <p:pic>
        <p:nvPicPr>
          <p:cNvPr id="24" name="Grafik 23" descr="Ein Bild, das Schrift, Grafiken, Logo, Grafikdesign enthält.&#10;&#10;Automatisch generierte Beschreibung">
            <a:extLst>
              <a:ext uri="{FF2B5EF4-FFF2-40B4-BE49-F238E27FC236}">
                <a16:creationId xmlns:a16="http://schemas.microsoft.com/office/drawing/2014/main" id="{64C5118B-6357-4957-8067-A31372FCDAFA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3616" y="513183"/>
            <a:ext cx="1158194" cy="468000"/>
          </a:xfrm>
          <a:prstGeom prst="rect">
            <a:avLst/>
          </a:prstGeom>
        </p:spPr>
      </p:pic>
      <p:pic>
        <p:nvPicPr>
          <p:cNvPr id="33" name="Grafik 32" descr="Ein Bild, das Text, Screenshot, Schrift, Visitenkarte enthält.&#10;&#10;Automatisch generierte Beschreibung">
            <a:extLst>
              <a:ext uri="{FF2B5EF4-FFF2-40B4-BE49-F238E27FC236}">
                <a16:creationId xmlns:a16="http://schemas.microsoft.com/office/drawing/2014/main" id="{3D342D54-8E67-45FB-BD98-2DCAEEAB2CE5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8199" y="333183"/>
            <a:ext cx="811440" cy="8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141184"/>
      </p:ext>
    </p:extLst>
  </p:cSld>
  <p:clrMapOvr>
    <a:masterClrMapping/>
  </p:clrMapOvr>
</p:sld>
</file>

<file path=ppt/theme/theme1.xml><?xml version="1.0" encoding="utf-8"?>
<a:theme xmlns:a="http://schemas.openxmlformats.org/drawingml/2006/main" name="TUD_2018_16zu9">
  <a:themeElements>
    <a:clrScheme name="TUD_2021-08_grün">
      <a:dk1>
        <a:srgbClr val="000000"/>
      </a:dk1>
      <a:lt1>
        <a:sysClr val="window" lastClr="FFFFFF"/>
      </a:lt1>
      <a:dk2>
        <a:srgbClr val="727277"/>
      </a:dk2>
      <a:lt2>
        <a:srgbClr val="FFFFFF"/>
      </a:lt2>
      <a:accent1>
        <a:srgbClr val="00305D"/>
      </a:accent1>
      <a:accent2>
        <a:srgbClr val="0069B4"/>
      </a:accent2>
      <a:accent3>
        <a:srgbClr val="009FE3"/>
      </a:accent3>
      <a:accent4>
        <a:srgbClr val="008244"/>
      </a:accent4>
      <a:accent5>
        <a:srgbClr val="65B32E"/>
      </a:accent5>
      <a:accent6>
        <a:srgbClr val="94C356"/>
      </a:accent6>
      <a:hlink>
        <a:srgbClr val="0069B4"/>
      </a:hlink>
      <a:folHlink>
        <a:srgbClr val="009FE3"/>
      </a:folHlink>
    </a:clrScheme>
    <a:fontScheme name="TUD_Open Sans">
      <a:majorFont>
        <a:latin typeface="Open Sans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22.06_TUD_PPT_16zu9_Vorlage.potx" id="{294745C1-E1BC-44C1-8C9D-B4CB23BDF171}" vid="{41010231-A741-4371-A565-9EF1890B6372}"/>
    </a:ext>
  </a:extLst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2237</Words>
  <Application>Microsoft Office PowerPoint</Application>
  <PresentationFormat>Breitbild</PresentationFormat>
  <Paragraphs>319</Paragraphs>
  <Slides>40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40</vt:i4>
      </vt:variant>
    </vt:vector>
  </HeadingPairs>
  <TitlesOfParts>
    <vt:vector size="48" baseType="lpstr">
      <vt:lpstr>Avenir Next LT Pro</vt:lpstr>
      <vt:lpstr>Arial</vt:lpstr>
      <vt:lpstr>Symbol</vt:lpstr>
      <vt:lpstr>Calibri</vt:lpstr>
      <vt:lpstr>Segoe UI</vt:lpstr>
      <vt:lpstr>Wingdings</vt:lpstr>
      <vt:lpstr>Open Sans</vt:lpstr>
      <vt:lpstr>TUD_2018_16zu9</vt:lpstr>
      <vt:lpstr>PowerPoint-Präsentation</vt:lpstr>
      <vt:lpstr>Ausgangspunkt</vt:lpstr>
      <vt:lpstr>Analyseebenen </vt:lpstr>
      <vt:lpstr>Verkehrsangebot – Klassifizierung der Straßen</vt:lpstr>
      <vt:lpstr>PowerPoint-Präsentation</vt:lpstr>
      <vt:lpstr>Verkehrsangebot – Klassifizierung der Straßen</vt:lpstr>
      <vt:lpstr>Verkehrsangebot - Radverkehrsinfrastruktur</vt:lpstr>
      <vt:lpstr>PowerPoint-Präsentation</vt:lpstr>
      <vt:lpstr>Verkehrsangebot - Radverkehrsinfrastruktur</vt:lpstr>
      <vt:lpstr>Verkehrsangebot - Radabstellanlagen</vt:lpstr>
      <vt:lpstr>Verkehrsnachfrage - Radverkehrsaufkommen</vt:lpstr>
      <vt:lpstr>Verkehrsnachfrage – Radverkehrsaufkommen - HvF </vt:lpstr>
      <vt:lpstr>Verkehrsnachfrage – Radverkehrsaufkommen - RS</vt:lpstr>
      <vt:lpstr>Verkehrsnachfrage - Verkehrsstärken</vt:lpstr>
      <vt:lpstr>Verkehrsnachfrage – Verkehrsstärken - HvF</vt:lpstr>
      <vt:lpstr>Verkehrsnachfrage – Verkehrsstärken – HvF (nur Schüler*innen)</vt:lpstr>
      <vt:lpstr>Verkehrsnachfrage – Verkehrsstärken - RS</vt:lpstr>
      <vt:lpstr>Verkehrsnachfrage – Verkehrsstärken – RS (nur Schüler*innen)</vt:lpstr>
      <vt:lpstr>Verkehrsnachfrage – Hochrechnung auf tatsächliche Verkehrsstärke</vt:lpstr>
      <vt:lpstr>Verkehrsnachfrage – Hochrechnung auf tatsächliche Verkehrsstärke</vt:lpstr>
      <vt:lpstr>Verkehrsnachfrage - Wartezeiten</vt:lpstr>
      <vt:lpstr>Verkehrsnachfrage - Wartezeiten</vt:lpstr>
      <vt:lpstr>Verkehrsnachfrage - Wartezeiten</vt:lpstr>
      <vt:lpstr>Verkehrsnachfrage – Geschwindigkeiten der Radfahrenden</vt:lpstr>
      <vt:lpstr>PowerPoint-Präsentation</vt:lpstr>
      <vt:lpstr>PowerPoint-Präsentation</vt:lpstr>
      <vt:lpstr>Verkehrsnachfrage – Geschwindigkeiten– RS</vt:lpstr>
      <vt:lpstr>Verkehrsnachfrage – Geschwindigkeiten - RS (nur Schüler*innen)</vt:lpstr>
      <vt:lpstr>Verkehrsnachfrage – Quelle-Ziel-Relationen</vt:lpstr>
      <vt:lpstr>Verkehrsnachfrage – Quelle-Ziel-Relationen - HvF</vt:lpstr>
      <vt:lpstr>Verkehrsnachfrage – Quelle-Ziel-Relationen – HvF (nur Schüler*innen)</vt:lpstr>
      <vt:lpstr>Verkehrsnachfrage – Quelle-Ziel-Relationen – RS</vt:lpstr>
      <vt:lpstr>Verkehrsnachfrage – Quelle-Ziel-Relationen – RS (nur Schüler*innen)</vt:lpstr>
      <vt:lpstr>Verkehrsnachfrage – Umwegfaktor</vt:lpstr>
      <vt:lpstr>Verkehrsnachfrage – Umwegfaktor - RvF</vt:lpstr>
      <vt:lpstr>Verkehrsnachfrage – Umwegfaktor - RS</vt:lpstr>
      <vt:lpstr>Verkehrsnachfrage - Verkehrssicherheit</vt:lpstr>
      <vt:lpstr>Verkehrsnachfrage - Verkehrssicherheit</vt:lpstr>
      <vt:lpstr>Verkehrsnachfrage - Verkehrssicherheit</vt:lpstr>
      <vt:lpstr>Vielen Dank!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Präsentationsvorlagen</dc:title>
  <dc:subject>Präsentationsvorlage</dc:subject>
  <dc:creator>cd@tu-dresden.de</dc:creator>
  <cp:lastModifiedBy>Reh, Julius</cp:lastModifiedBy>
  <cp:revision>183</cp:revision>
  <dcterms:created xsi:type="dcterms:W3CDTF">2021-12-16T17:30:27Z</dcterms:created>
  <dcterms:modified xsi:type="dcterms:W3CDTF">2025-01-13T16:26:36Z</dcterms:modified>
</cp:coreProperties>
</file>